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57" r:id="rId4"/>
    <p:sldId id="258" r:id="rId5"/>
    <p:sldId id="261" r:id="rId6"/>
    <p:sldId id="269" r:id="rId7"/>
    <p:sldId id="271" r:id="rId8"/>
    <p:sldId id="262" r:id="rId9"/>
    <p:sldId id="270" r:id="rId10"/>
    <p:sldId id="259" r:id="rId11"/>
    <p:sldId id="260" r:id="rId12"/>
    <p:sldId id="265" r:id="rId13"/>
    <p:sldId id="266" r:id="rId14"/>
    <p:sldId id="263" r:id="rId15"/>
    <p:sldId id="267" r:id="rId16"/>
    <p:sldId id="268" r:id="rId17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9" d="100"/>
          <a:sy n="59" d="100"/>
        </p:scale>
        <p:origin x="-81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F81A-3814-8E42-A55E-E2E70B57C3CB}" type="datetimeFigureOut">
              <a:rPr lang="es-ES" smtClean="0"/>
              <a:t>11/11/11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D12CA-60BA-6E45-ADC2-B0546578E6C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9382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F81A-3814-8E42-A55E-E2E70B57C3CB}" type="datetimeFigureOut">
              <a:rPr lang="es-ES" smtClean="0"/>
              <a:t>11/11/11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D12CA-60BA-6E45-ADC2-B0546578E6C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5268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F81A-3814-8E42-A55E-E2E70B57C3CB}" type="datetimeFigureOut">
              <a:rPr lang="es-ES" smtClean="0"/>
              <a:t>11/11/11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D12CA-60BA-6E45-ADC2-B0546578E6C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8671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F81A-3814-8E42-A55E-E2E70B57C3CB}" type="datetimeFigureOut">
              <a:rPr lang="es-ES" smtClean="0"/>
              <a:t>11/11/11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D12CA-60BA-6E45-ADC2-B0546578E6C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3883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F81A-3814-8E42-A55E-E2E70B57C3CB}" type="datetimeFigureOut">
              <a:rPr lang="es-ES" smtClean="0"/>
              <a:t>11/11/11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D12CA-60BA-6E45-ADC2-B0546578E6C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4464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F81A-3814-8E42-A55E-E2E70B57C3CB}" type="datetimeFigureOut">
              <a:rPr lang="es-ES" smtClean="0"/>
              <a:t>11/11/11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D12CA-60BA-6E45-ADC2-B0546578E6C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4006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F81A-3814-8E42-A55E-E2E70B57C3CB}" type="datetimeFigureOut">
              <a:rPr lang="es-ES" smtClean="0"/>
              <a:t>11/11/11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D12CA-60BA-6E45-ADC2-B0546578E6C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1104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F81A-3814-8E42-A55E-E2E70B57C3CB}" type="datetimeFigureOut">
              <a:rPr lang="es-ES" smtClean="0"/>
              <a:t>11/11/11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D12CA-60BA-6E45-ADC2-B0546578E6C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8788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F81A-3814-8E42-A55E-E2E70B57C3CB}" type="datetimeFigureOut">
              <a:rPr lang="es-ES" smtClean="0"/>
              <a:t>11/11/11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D12CA-60BA-6E45-ADC2-B0546578E6C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4090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F81A-3814-8E42-A55E-E2E70B57C3CB}" type="datetimeFigureOut">
              <a:rPr lang="es-ES" smtClean="0"/>
              <a:t>11/11/11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D12CA-60BA-6E45-ADC2-B0546578E6C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9504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F81A-3814-8E42-A55E-E2E70B57C3CB}" type="datetimeFigureOut">
              <a:rPr lang="es-ES" smtClean="0"/>
              <a:t>11/11/11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D12CA-60BA-6E45-ADC2-B0546578E6C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8072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5F81A-3814-8E42-A55E-E2E70B57C3CB}" type="datetimeFigureOut">
              <a:rPr lang="es-ES" smtClean="0"/>
              <a:t>11/11/11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D12CA-60BA-6E45-ADC2-B0546578E6C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7129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Documento_de_Microsoft_Word1.docx"/><Relationship Id="rId5" Type="http://schemas.openxmlformats.org/officeDocument/2006/relationships/image" Target="../media/image1.png"/><Relationship Id="rId6" Type="http://schemas.openxmlformats.org/officeDocument/2006/relationships/oleObject" Target="../embeddings/oleObject2.bin"/><Relationship Id="rId7" Type="http://schemas.openxmlformats.org/officeDocument/2006/relationships/package" Target="../embeddings/Documento_de_Microsoft_Word2.docx"/><Relationship Id="rId8" Type="http://schemas.openxmlformats.org/officeDocument/2006/relationships/image" Target="../media/image2.png"/><Relationship Id="rId9" Type="http://schemas.openxmlformats.org/officeDocument/2006/relationships/oleObject" Target="../embeddings/oleObject3.bin"/><Relationship Id="rId10" Type="http://schemas.openxmlformats.org/officeDocument/2006/relationships/package" Target="../embeddings/Documento_de_Microsoft_Word3.docx"/><Relationship Id="rId11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4" Type="http://schemas.openxmlformats.org/officeDocument/2006/relationships/package" Target="../embeddings/Documento_de_Microsoft_Word27.docx"/><Relationship Id="rId5" Type="http://schemas.openxmlformats.org/officeDocument/2006/relationships/image" Target="../media/image1.png"/><Relationship Id="rId6" Type="http://schemas.openxmlformats.org/officeDocument/2006/relationships/oleObject" Target="../embeddings/oleObject28.bin"/><Relationship Id="rId7" Type="http://schemas.openxmlformats.org/officeDocument/2006/relationships/package" Target="../embeddings/Documento_de_Microsoft_Word28.docx"/><Relationship Id="rId8" Type="http://schemas.openxmlformats.org/officeDocument/2006/relationships/image" Target="../media/image2.png"/><Relationship Id="rId9" Type="http://schemas.openxmlformats.org/officeDocument/2006/relationships/oleObject" Target="../embeddings/oleObject29.bin"/><Relationship Id="rId10" Type="http://schemas.openxmlformats.org/officeDocument/2006/relationships/package" Target="../embeddings/Documento_de_Microsoft_Word29.docx"/><Relationship Id="rId11" Type="http://schemas.openxmlformats.org/officeDocument/2006/relationships/image" Target="../media/image3.pn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4" Type="http://schemas.openxmlformats.org/officeDocument/2006/relationships/package" Target="../embeddings/Documento_de_Microsoft_Word30.docx"/><Relationship Id="rId5" Type="http://schemas.openxmlformats.org/officeDocument/2006/relationships/image" Target="../media/image1.png"/><Relationship Id="rId6" Type="http://schemas.openxmlformats.org/officeDocument/2006/relationships/oleObject" Target="../embeddings/oleObject31.bin"/><Relationship Id="rId7" Type="http://schemas.openxmlformats.org/officeDocument/2006/relationships/package" Target="../embeddings/Documento_de_Microsoft_Word31.docx"/><Relationship Id="rId8" Type="http://schemas.openxmlformats.org/officeDocument/2006/relationships/image" Target="../media/image2.png"/><Relationship Id="rId9" Type="http://schemas.openxmlformats.org/officeDocument/2006/relationships/oleObject" Target="../embeddings/oleObject32.bin"/><Relationship Id="rId10" Type="http://schemas.openxmlformats.org/officeDocument/2006/relationships/package" Target="../embeddings/Documento_de_Microsoft_Word32.docx"/><Relationship Id="rId11" Type="http://schemas.openxmlformats.org/officeDocument/2006/relationships/image" Target="../media/image3.png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4" Type="http://schemas.openxmlformats.org/officeDocument/2006/relationships/package" Target="../embeddings/Documento_de_Microsoft_Word33.docx"/><Relationship Id="rId5" Type="http://schemas.openxmlformats.org/officeDocument/2006/relationships/image" Target="../media/image1.png"/><Relationship Id="rId6" Type="http://schemas.openxmlformats.org/officeDocument/2006/relationships/oleObject" Target="../embeddings/oleObject34.bin"/><Relationship Id="rId7" Type="http://schemas.openxmlformats.org/officeDocument/2006/relationships/package" Target="../embeddings/Documento_de_Microsoft_Word34.docx"/><Relationship Id="rId8" Type="http://schemas.openxmlformats.org/officeDocument/2006/relationships/image" Target="../media/image2.png"/><Relationship Id="rId9" Type="http://schemas.openxmlformats.org/officeDocument/2006/relationships/oleObject" Target="../embeddings/oleObject35.bin"/><Relationship Id="rId10" Type="http://schemas.openxmlformats.org/officeDocument/2006/relationships/package" Target="../embeddings/Documento_de_Microsoft_Word35.docx"/><Relationship Id="rId11" Type="http://schemas.openxmlformats.org/officeDocument/2006/relationships/image" Target="../media/image3.png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4" Type="http://schemas.openxmlformats.org/officeDocument/2006/relationships/package" Target="../embeddings/Documento_de_Microsoft_Word36.docx"/><Relationship Id="rId5" Type="http://schemas.openxmlformats.org/officeDocument/2006/relationships/image" Target="../media/image1.png"/><Relationship Id="rId6" Type="http://schemas.openxmlformats.org/officeDocument/2006/relationships/oleObject" Target="../embeddings/oleObject37.bin"/><Relationship Id="rId7" Type="http://schemas.openxmlformats.org/officeDocument/2006/relationships/package" Target="../embeddings/Documento_de_Microsoft_Word37.docx"/><Relationship Id="rId8" Type="http://schemas.openxmlformats.org/officeDocument/2006/relationships/image" Target="../media/image2.png"/><Relationship Id="rId9" Type="http://schemas.openxmlformats.org/officeDocument/2006/relationships/oleObject" Target="../embeddings/oleObject38.bin"/><Relationship Id="rId10" Type="http://schemas.openxmlformats.org/officeDocument/2006/relationships/package" Target="../embeddings/Documento_de_Microsoft_Word38.docx"/><Relationship Id="rId11" Type="http://schemas.openxmlformats.org/officeDocument/2006/relationships/image" Target="../media/image3.png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4" Type="http://schemas.openxmlformats.org/officeDocument/2006/relationships/package" Target="../embeddings/Documento_de_Microsoft_Word39.docx"/><Relationship Id="rId5" Type="http://schemas.openxmlformats.org/officeDocument/2006/relationships/image" Target="../media/image1.png"/><Relationship Id="rId6" Type="http://schemas.openxmlformats.org/officeDocument/2006/relationships/oleObject" Target="../embeddings/oleObject40.bin"/><Relationship Id="rId7" Type="http://schemas.openxmlformats.org/officeDocument/2006/relationships/package" Target="../embeddings/Documento_de_Microsoft_Word40.docx"/><Relationship Id="rId8" Type="http://schemas.openxmlformats.org/officeDocument/2006/relationships/image" Target="../media/image2.png"/><Relationship Id="rId9" Type="http://schemas.openxmlformats.org/officeDocument/2006/relationships/oleObject" Target="../embeddings/oleObject41.bin"/><Relationship Id="rId10" Type="http://schemas.openxmlformats.org/officeDocument/2006/relationships/package" Target="../embeddings/Documento_de_Microsoft_Word41.docx"/><Relationship Id="rId11" Type="http://schemas.openxmlformats.org/officeDocument/2006/relationships/image" Target="../media/image3.png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4" Type="http://schemas.openxmlformats.org/officeDocument/2006/relationships/package" Target="../embeddings/Documento_de_Microsoft_Word42.docx"/><Relationship Id="rId5" Type="http://schemas.openxmlformats.org/officeDocument/2006/relationships/image" Target="../media/image1.png"/><Relationship Id="rId6" Type="http://schemas.openxmlformats.org/officeDocument/2006/relationships/oleObject" Target="../embeddings/oleObject43.bin"/><Relationship Id="rId7" Type="http://schemas.openxmlformats.org/officeDocument/2006/relationships/package" Target="../embeddings/Documento_de_Microsoft_Word43.docx"/><Relationship Id="rId8" Type="http://schemas.openxmlformats.org/officeDocument/2006/relationships/image" Target="../media/image2.png"/><Relationship Id="rId9" Type="http://schemas.openxmlformats.org/officeDocument/2006/relationships/oleObject" Target="../embeddings/oleObject44.bin"/><Relationship Id="rId10" Type="http://schemas.openxmlformats.org/officeDocument/2006/relationships/package" Target="../embeddings/Documento_de_Microsoft_Word44.docx"/><Relationship Id="rId11" Type="http://schemas.openxmlformats.org/officeDocument/2006/relationships/image" Target="../media/image3.png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4" Type="http://schemas.openxmlformats.org/officeDocument/2006/relationships/package" Target="../embeddings/Documento_de_Microsoft_Word45.docx"/><Relationship Id="rId5" Type="http://schemas.openxmlformats.org/officeDocument/2006/relationships/image" Target="../media/image1.png"/><Relationship Id="rId6" Type="http://schemas.openxmlformats.org/officeDocument/2006/relationships/oleObject" Target="../embeddings/oleObject46.bin"/><Relationship Id="rId7" Type="http://schemas.openxmlformats.org/officeDocument/2006/relationships/package" Target="../embeddings/Documento_de_Microsoft_Word46.docx"/><Relationship Id="rId8" Type="http://schemas.openxmlformats.org/officeDocument/2006/relationships/image" Target="../media/image2.png"/><Relationship Id="rId9" Type="http://schemas.openxmlformats.org/officeDocument/2006/relationships/oleObject" Target="../embeddings/oleObject47.bin"/><Relationship Id="rId10" Type="http://schemas.openxmlformats.org/officeDocument/2006/relationships/package" Target="../embeddings/Documento_de_Microsoft_Word47.docx"/><Relationship Id="rId11" Type="http://schemas.openxmlformats.org/officeDocument/2006/relationships/image" Target="../media/image3.png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package" Target="../embeddings/Documento_de_Microsoft_Word4.docx"/><Relationship Id="rId5" Type="http://schemas.openxmlformats.org/officeDocument/2006/relationships/image" Target="../media/image1.png"/><Relationship Id="rId6" Type="http://schemas.openxmlformats.org/officeDocument/2006/relationships/oleObject" Target="../embeddings/oleObject5.bin"/><Relationship Id="rId7" Type="http://schemas.openxmlformats.org/officeDocument/2006/relationships/package" Target="../embeddings/Documento_de_Microsoft_Word5.docx"/><Relationship Id="rId8" Type="http://schemas.openxmlformats.org/officeDocument/2006/relationships/image" Target="../media/image2.png"/><Relationship Id="rId9" Type="http://schemas.openxmlformats.org/officeDocument/2006/relationships/oleObject" Target="../embeddings/oleObject6.bin"/><Relationship Id="rId10" Type="http://schemas.openxmlformats.org/officeDocument/2006/relationships/package" Target="../embeddings/Documento_de_Microsoft_Word6.docx"/><Relationship Id="rId11" Type="http://schemas.openxmlformats.org/officeDocument/2006/relationships/image" Target="../media/image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package" Target="../embeddings/Documento_de_Microsoft_Word7.docx"/><Relationship Id="rId5" Type="http://schemas.openxmlformats.org/officeDocument/2006/relationships/image" Target="../media/image1.png"/><Relationship Id="rId6" Type="http://schemas.openxmlformats.org/officeDocument/2006/relationships/oleObject" Target="../embeddings/oleObject8.bin"/><Relationship Id="rId7" Type="http://schemas.openxmlformats.org/officeDocument/2006/relationships/package" Target="../embeddings/Documento_de_Microsoft_Word8.docx"/><Relationship Id="rId8" Type="http://schemas.openxmlformats.org/officeDocument/2006/relationships/image" Target="../media/image2.png"/><Relationship Id="rId9" Type="http://schemas.openxmlformats.org/officeDocument/2006/relationships/oleObject" Target="../embeddings/oleObject9.bin"/><Relationship Id="rId10" Type="http://schemas.openxmlformats.org/officeDocument/2006/relationships/package" Target="../embeddings/Documento_de_Microsoft_Word9.docx"/><Relationship Id="rId11" Type="http://schemas.openxmlformats.org/officeDocument/2006/relationships/image" Target="../media/image3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package" Target="../embeddings/Documento_de_Microsoft_Word10.docx"/><Relationship Id="rId5" Type="http://schemas.openxmlformats.org/officeDocument/2006/relationships/image" Target="../media/image1.png"/><Relationship Id="rId6" Type="http://schemas.openxmlformats.org/officeDocument/2006/relationships/oleObject" Target="../embeddings/oleObject11.bin"/><Relationship Id="rId7" Type="http://schemas.openxmlformats.org/officeDocument/2006/relationships/package" Target="../embeddings/Documento_de_Microsoft_Word11.docx"/><Relationship Id="rId8" Type="http://schemas.openxmlformats.org/officeDocument/2006/relationships/image" Target="../media/image2.png"/><Relationship Id="rId9" Type="http://schemas.openxmlformats.org/officeDocument/2006/relationships/oleObject" Target="../embeddings/oleObject12.bin"/><Relationship Id="rId10" Type="http://schemas.openxmlformats.org/officeDocument/2006/relationships/package" Target="../embeddings/Documento_de_Microsoft_Word12.docx"/><Relationship Id="rId11" Type="http://schemas.openxmlformats.org/officeDocument/2006/relationships/image" Target="../media/image3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png"/><Relationship Id="rId12" Type="http://schemas.openxmlformats.org/officeDocument/2006/relationships/image" Target="../media/image4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3.bin"/><Relationship Id="rId4" Type="http://schemas.openxmlformats.org/officeDocument/2006/relationships/package" Target="../embeddings/Documento_de_Microsoft_Word13.docx"/><Relationship Id="rId5" Type="http://schemas.openxmlformats.org/officeDocument/2006/relationships/image" Target="../media/image1.png"/><Relationship Id="rId6" Type="http://schemas.openxmlformats.org/officeDocument/2006/relationships/oleObject" Target="../embeddings/oleObject14.bin"/><Relationship Id="rId7" Type="http://schemas.openxmlformats.org/officeDocument/2006/relationships/package" Target="../embeddings/Documento_de_Microsoft_Word14.docx"/><Relationship Id="rId8" Type="http://schemas.openxmlformats.org/officeDocument/2006/relationships/image" Target="../media/image2.png"/><Relationship Id="rId9" Type="http://schemas.openxmlformats.org/officeDocument/2006/relationships/oleObject" Target="../embeddings/oleObject15.bin"/><Relationship Id="rId10" Type="http://schemas.openxmlformats.org/officeDocument/2006/relationships/package" Target="../embeddings/Documento_de_Microsoft_Word15.docx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package" Target="../embeddings/Documento_de_Microsoft_Word18.docx"/><Relationship Id="rId12" Type="http://schemas.openxmlformats.org/officeDocument/2006/relationships/image" Target="../media/image3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.emf"/><Relationship Id="rId4" Type="http://schemas.openxmlformats.org/officeDocument/2006/relationships/oleObject" Target="../embeddings/oleObject16.bin"/><Relationship Id="rId5" Type="http://schemas.openxmlformats.org/officeDocument/2006/relationships/package" Target="../embeddings/Documento_de_Microsoft_Word16.docx"/><Relationship Id="rId6" Type="http://schemas.openxmlformats.org/officeDocument/2006/relationships/image" Target="../media/image1.png"/><Relationship Id="rId7" Type="http://schemas.openxmlformats.org/officeDocument/2006/relationships/oleObject" Target="../embeddings/oleObject17.bin"/><Relationship Id="rId8" Type="http://schemas.openxmlformats.org/officeDocument/2006/relationships/package" Target="../embeddings/Documento_de_Microsoft_Word17.docx"/><Relationship Id="rId9" Type="http://schemas.openxmlformats.org/officeDocument/2006/relationships/image" Target="../media/image2.png"/><Relationship Id="rId10" Type="http://schemas.openxmlformats.org/officeDocument/2006/relationships/oleObject" Target="../embeddings/oleObject1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4" Type="http://schemas.openxmlformats.org/officeDocument/2006/relationships/package" Target="../embeddings/Documento_de_Microsoft_Word19.docx"/><Relationship Id="rId5" Type="http://schemas.openxmlformats.org/officeDocument/2006/relationships/image" Target="../media/image1.png"/><Relationship Id="rId6" Type="http://schemas.openxmlformats.org/officeDocument/2006/relationships/oleObject" Target="../embeddings/oleObject20.bin"/><Relationship Id="rId7" Type="http://schemas.openxmlformats.org/officeDocument/2006/relationships/package" Target="../embeddings/Documento_de_Microsoft_Word20.docx"/><Relationship Id="rId8" Type="http://schemas.openxmlformats.org/officeDocument/2006/relationships/image" Target="../media/image2.png"/><Relationship Id="rId9" Type="http://schemas.openxmlformats.org/officeDocument/2006/relationships/image" Target="../media/image6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png"/><Relationship Id="rId12" Type="http://schemas.openxmlformats.org/officeDocument/2006/relationships/image" Target="../media/image7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1.bin"/><Relationship Id="rId4" Type="http://schemas.openxmlformats.org/officeDocument/2006/relationships/package" Target="../embeddings/Documento_de_Microsoft_Word21.docx"/><Relationship Id="rId5" Type="http://schemas.openxmlformats.org/officeDocument/2006/relationships/image" Target="../media/image1.png"/><Relationship Id="rId6" Type="http://schemas.openxmlformats.org/officeDocument/2006/relationships/oleObject" Target="../embeddings/oleObject22.bin"/><Relationship Id="rId7" Type="http://schemas.openxmlformats.org/officeDocument/2006/relationships/package" Target="../embeddings/Documento_de_Microsoft_Word22.docx"/><Relationship Id="rId8" Type="http://schemas.openxmlformats.org/officeDocument/2006/relationships/image" Target="../media/image2.png"/><Relationship Id="rId9" Type="http://schemas.openxmlformats.org/officeDocument/2006/relationships/oleObject" Target="../embeddings/oleObject23.bin"/><Relationship Id="rId10" Type="http://schemas.openxmlformats.org/officeDocument/2006/relationships/package" Target="../embeddings/Documento_de_Microsoft_Word23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4" Type="http://schemas.openxmlformats.org/officeDocument/2006/relationships/package" Target="../embeddings/Documento_de_Microsoft_Word24.docx"/><Relationship Id="rId5" Type="http://schemas.openxmlformats.org/officeDocument/2006/relationships/image" Target="../media/image1.png"/><Relationship Id="rId6" Type="http://schemas.openxmlformats.org/officeDocument/2006/relationships/oleObject" Target="../embeddings/oleObject25.bin"/><Relationship Id="rId7" Type="http://schemas.openxmlformats.org/officeDocument/2006/relationships/package" Target="../embeddings/Documento_de_Microsoft_Word25.docx"/><Relationship Id="rId8" Type="http://schemas.openxmlformats.org/officeDocument/2006/relationships/image" Target="../media/image2.png"/><Relationship Id="rId9" Type="http://schemas.openxmlformats.org/officeDocument/2006/relationships/oleObject" Target="../embeddings/oleObject26.bin"/><Relationship Id="rId10" Type="http://schemas.openxmlformats.org/officeDocument/2006/relationships/package" Target="../embeddings/Documento_de_Microsoft_Word26.docx"/><Relationship Id="rId11" Type="http://schemas.openxmlformats.org/officeDocument/2006/relationships/image" Target="../media/image3.pn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670311"/>
            <a:ext cx="7772400" cy="1470025"/>
          </a:xfrm>
        </p:spPr>
        <p:txBody>
          <a:bodyPr>
            <a:normAutofit/>
          </a:bodyPr>
          <a:lstStyle/>
          <a:p>
            <a:r>
              <a:rPr lang="es-ES" sz="3600" b="1" dirty="0" smtClean="0"/>
              <a:t>HEALTH TECNOLOGY ASSESSMENT</a:t>
            </a:r>
            <a:br>
              <a:rPr lang="es-ES" sz="3600" b="1" dirty="0" smtClean="0"/>
            </a:br>
            <a:r>
              <a:rPr lang="es-ES" sz="3600" b="1" dirty="0" smtClean="0"/>
              <a:t>and </a:t>
            </a:r>
            <a:r>
              <a:rPr lang="es-ES" sz="3600" b="1" dirty="0" err="1" smtClean="0"/>
              <a:t>Health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Policy-Making</a:t>
            </a:r>
            <a:r>
              <a:rPr lang="es-ES" sz="3600" b="1" dirty="0" smtClean="0"/>
              <a:t> in </a:t>
            </a:r>
            <a:r>
              <a:rPr lang="es-ES" sz="3600" b="1" dirty="0" err="1" smtClean="0"/>
              <a:t>Europe</a:t>
            </a:r>
            <a:endParaRPr lang="es-ES" sz="36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179981"/>
            <a:ext cx="6801396" cy="3077569"/>
          </a:xfrm>
        </p:spPr>
        <p:txBody>
          <a:bodyPr>
            <a:noAutofit/>
          </a:bodyPr>
          <a:lstStyle/>
          <a:p>
            <a:r>
              <a:rPr lang="es-ES" sz="2400" dirty="0" smtClean="0">
                <a:solidFill>
                  <a:schemeClr val="tx1"/>
                </a:solidFill>
              </a:rPr>
              <a:t>In </a:t>
            </a:r>
            <a:r>
              <a:rPr lang="es-ES" sz="2400" dirty="0" err="1" smtClean="0">
                <a:solidFill>
                  <a:schemeClr val="tx1"/>
                </a:solidFill>
              </a:rPr>
              <a:t>order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to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optimize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care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using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the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available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resources</a:t>
            </a:r>
            <a:r>
              <a:rPr lang="es-ES" sz="2400" dirty="0" smtClean="0">
                <a:solidFill>
                  <a:schemeClr val="tx1"/>
                </a:solidFill>
              </a:rPr>
              <a:t>, </a:t>
            </a:r>
            <a:r>
              <a:rPr lang="es-ES" sz="2400" dirty="0" err="1" smtClean="0">
                <a:solidFill>
                  <a:schemeClr val="tx1"/>
                </a:solidFill>
              </a:rPr>
              <a:t>the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most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effective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technologies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should</a:t>
            </a:r>
            <a:r>
              <a:rPr lang="es-ES" sz="2400" dirty="0" smtClean="0">
                <a:solidFill>
                  <a:schemeClr val="tx1"/>
                </a:solidFill>
              </a:rPr>
              <a:t> be </a:t>
            </a:r>
            <a:r>
              <a:rPr lang="es-ES" sz="2400" dirty="0" err="1" smtClean="0">
                <a:solidFill>
                  <a:schemeClr val="tx1"/>
                </a:solidFill>
              </a:rPr>
              <a:t>promoted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while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taking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consideration</a:t>
            </a:r>
            <a:r>
              <a:rPr lang="es-ES" sz="2400" dirty="0" smtClean="0">
                <a:solidFill>
                  <a:schemeClr val="tx1"/>
                </a:solidFill>
              </a:rPr>
              <a:t> of </a:t>
            </a:r>
            <a:r>
              <a:rPr lang="es-ES" sz="2400" dirty="0" err="1" smtClean="0">
                <a:solidFill>
                  <a:schemeClr val="tx1"/>
                </a:solidFill>
              </a:rPr>
              <a:t>organizational</a:t>
            </a:r>
            <a:r>
              <a:rPr lang="es-ES" sz="2400" dirty="0" smtClean="0">
                <a:solidFill>
                  <a:schemeClr val="tx1"/>
                </a:solidFill>
              </a:rPr>
              <a:t>, </a:t>
            </a:r>
            <a:r>
              <a:rPr lang="es-ES" sz="2400" dirty="0" err="1" smtClean="0">
                <a:solidFill>
                  <a:schemeClr val="tx1"/>
                </a:solidFill>
              </a:rPr>
              <a:t>societal</a:t>
            </a:r>
            <a:r>
              <a:rPr lang="es-ES" sz="2400" dirty="0" smtClean="0">
                <a:solidFill>
                  <a:schemeClr val="tx1"/>
                </a:solidFill>
              </a:rPr>
              <a:t> and </a:t>
            </a:r>
            <a:r>
              <a:rPr lang="es-ES" sz="2400" dirty="0" err="1" smtClean="0">
                <a:solidFill>
                  <a:schemeClr val="tx1"/>
                </a:solidFill>
              </a:rPr>
              <a:t>ethical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issues</a:t>
            </a:r>
            <a:r>
              <a:rPr lang="es-ES" sz="2400" dirty="0" smtClean="0">
                <a:solidFill>
                  <a:schemeClr val="tx1"/>
                </a:solidFill>
              </a:rPr>
              <a:t>.</a:t>
            </a:r>
            <a:endParaRPr lang="es-ES" sz="2400" dirty="0">
              <a:solidFill>
                <a:schemeClr val="tx1"/>
              </a:solidFill>
            </a:endParaRPr>
          </a:p>
          <a:p>
            <a:r>
              <a:rPr lang="es-ES" sz="2400" dirty="0" err="1">
                <a:solidFill>
                  <a:schemeClr val="tx1"/>
                </a:solidFill>
              </a:rPr>
              <a:t>Health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technology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assessment</a:t>
            </a:r>
            <a:r>
              <a:rPr lang="es-ES" sz="2400" dirty="0">
                <a:solidFill>
                  <a:schemeClr val="tx1"/>
                </a:solidFill>
              </a:rPr>
              <a:t> HTA </a:t>
            </a:r>
            <a:r>
              <a:rPr lang="es-ES" sz="2400" dirty="0" err="1">
                <a:solidFill>
                  <a:schemeClr val="tx1"/>
                </a:solidFill>
              </a:rPr>
              <a:t>aims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to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inform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health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policy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decision-making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processes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concerning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health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technologies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precisely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on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these</a:t>
            </a:r>
            <a:r>
              <a:rPr lang="es-ES" sz="2400" dirty="0">
                <a:solidFill>
                  <a:schemeClr val="tx1"/>
                </a:solidFill>
              </a:rPr>
              <a:t> </a:t>
            </a:r>
            <a:r>
              <a:rPr lang="es-ES" sz="2400" dirty="0" err="1">
                <a:solidFill>
                  <a:schemeClr val="tx1"/>
                </a:solidFill>
              </a:rPr>
              <a:t>issues</a:t>
            </a:r>
            <a:r>
              <a:rPr lang="es-ES" sz="2400" dirty="0">
                <a:solidFill>
                  <a:schemeClr val="tx1"/>
                </a:solidFill>
              </a:rPr>
              <a:t>.</a:t>
            </a:r>
          </a:p>
          <a:p>
            <a:endParaRPr lang="es-ES" sz="2400" dirty="0">
              <a:solidFill>
                <a:schemeClr val="tx1"/>
              </a:solidFill>
            </a:endParaRPr>
          </a:p>
          <a:p>
            <a:endParaRPr lang="es-ES" sz="2400" dirty="0" smtClean="0"/>
          </a:p>
          <a:p>
            <a:r>
              <a:rPr lang="es-ES" sz="2400" dirty="0" smtClean="0"/>
              <a:t> </a:t>
            </a:r>
            <a:endParaRPr lang="es-ES" sz="2400" dirty="0"/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4097430"/>
              </p:ext>
            </p:extLst>
          </p:nvPr>
        </p:nvGraphicFramePr>
        <p:xfrm>
          <a:off x="2204967" y="662194"/>
          <a:ext cx="6650110" cy="736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4967" y="662194"/>
                        <a:ext cx="6650110" cy="736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6355985"/>
              </p:ext>
            </p:extLst>
          </p:nvPr>
        </p:nvGraphicFramePr>
        <p:xfrm>
          <a:off x="464485" y="311159"/>
          <a:ext cx="1581726" cy="10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" name="Documento" r:id="rId7" imgW="5397500" imgH="3619500" progId="Word.Document.12">
                  <p:embed/>
                </p:oleObj>
              </mc:Choice>
              <mc:Fallback>
                <p:oleObj name="Documento" r:id="rId7" imgW="5397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485" y="311159"/>
                        <a:ext cx="1581726" cy="106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548591"/>
              </p:ext>
            </p:extLst>
          </p:nvPr>
        </p:nvGraphicFramePr>
        <p:xfrm>
          <a:off x="464484" y="1343929"/>
          <a:ext cx="1581728" cy="32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" name="Documento" r:id="rId10" imgW="5499100" imgH="990600" progId="Word.Document.12">
                  <p:embed/>
                </p:oleObj>
              </mc:Choice>
              <mc:Fallback>
                <p:oleObj name="Documento" r:id="rId10" imgW="5499100" imgH="99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4484" y="1343929"/>
                        <a:ext cx="1581728" cy="32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392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85816"/>
              </p:ext>
            </p:extLst>
          </p:nvPr>
        </p:nvGraphicFramePr>
        <p:xfrm>
          <a:off x="2204967" y="662194"/>
          <a:ext cx="6650110" cy="736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0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4967" y="662194"/>
                        <a:ext cx="6650110" cy="736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6179121"/>
              </p:ext>
            </p:extLst>
          </p:nvPr>
        </p:nvGraphicFramePr>
        <p:xfrm>
          <a:off x="464485" y="311159"/>
          <a:ext cx="1581726" cy="10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" name="Documento" r:id="rId7" imgW="5397500" imgH="3619500" progId="Word.Document.12">
                  <p:embed/>
                </p:oleObj>
              </mc:Choice>
              <mc:Fallback>
                <p:oleObj name="Documento" r:id="rId7" imgW="5397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485" y="311159"/>
                        <a:ext cx="1581726" cy="106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6550536"/>
              </p:ext>
            </p:extLst>
          </p:nvPr>
        </p:nvGraphicFramePr>
        <p:xfrm>
          <a:off x="464484" y="1343929"/>
          <a:ext cx="1581728" cy="32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2" name="Documento" r:id="rId10" imgW="5499100" imgH="990600" progId="Word.Document.12">
                  <p:embed/>
                </p:oleObj>
              </mc:Choice>
              <mc:Fallback>
                <p:oleObj name="Documento" r:id="rId10" imgW="5499100" imgH="99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4484" y="1343929"/>
                        <a:ext cx="1581728" cy="32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840622" y="2092953"/>
            <a:ext cx="801445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ES" dirty="0" err="1" smtClean="0"/>
              <a:t>Phase</a:t>
            </a:r>
            <a:r>
              <a:rPr lang="es-ES" dirty="0" smtClean="0"/>
              <a:t> : HTA in </a:t>
            </a:r>
            <a:r>
              <a:rPr lang="es-ES" dirty="0" err="1" smtClean="0"/>
              <a:t>Europe</a:t>
            </a:r>
            <a:r>
              <a:rPr lang="es-ES" dirty="0" smtClean="0"/>
              <a:t> </a:t>
            </a:r>
            <a:r>
              <a:rPr lang="es-ES" dirty="0" err="1" smtClean="0"/>
              <a:t>undertaken</a:t>
            </a:r>
            <a:r>
              <a:rPr lang="es-ES" dirty="0" smtClean="0"/>
              <a:t> </a:t>
            </a:r>
            <a:r>
              <a:rPr lang="es-ES" dirty="0" err="1" smtClean="0"/>
              <a:t>within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policy</a:t>
            </a:r>
            <a:r>
              <a:rPr lang="es-ES" dirty="0" smtClean="0"/>
              <a:t> </a:t>
            </a:r>
            <a:r>
              <a:rPr lang="es-ES" dirty="0" err="1" smtClean="0"/>
              <a:t>context</a:t>
            </a:r>
            <a:r>
              <a:rPr lang="es-ES" dirty="0" smtClean="0"/>
              <a:t> of a particular country, </a:t>
            </a:r>
            <a:r>
              <a:rPr lang="es-ES" dirty="0" err="1" smtClean="0"/>
              <a:t>taking</a:t>
            </a:r>
            <a:r>
              <a:rPr lang="es-ES" dirty="0" smtClean="0"/>
              <a:t> </a:t>
            </a:r>
            <a:r>
              <a:rPr lang="es-ES" dirty="0" err="1" smtClean="0"/>
              <a:t>account</a:t>
            </a:r>
            <a:r>
              <a:rPr lang="es-ES" dirty="0" smtClean="0"/>
              <a:t> of </a:t>
            </a:r>
            <a:r>
              <a:rPr lang="es-ES" dirty="0" err="1" smtClean="0"/>
              <a:t>national</a:t>
            </a:r>
            <a:r>
              <a:rPr lang="es-ES" dirty="0" smtClean="0"/>
              <a:t> </a:t>
            </a:r>
            <a:r>
              <a:rPr lang="es-ES" dirty="0" err="1" smtClean="0"/>
              <a:t>priorities</a:t>
            </a:r>
            <a:r>
              <a:rPr lang="es-ES" dirty="0" smtClean="0"/>
              <a:t> and </a:t>
            </a:r>
            <a:r>
              <a:rPr lang="es-ES" dirty="0" err="1" smtClean="0"/>
              <a:t>systems</a:t>
            </a:r>
            <a:r>
              <a:rPr lang="es-ES" dirty="0" smtClean="0"/>
              <a:t>, </a:t>
            </a:r>
            <a:r>
              <a:rPr lang="es-ES" dirty="0" err="1" smtClean="0"/>
              <a:t>including</a:t>
            </a:r>
            <a:r>
              <a:rPr lang="es-ES" dirty="0" smtClean="0"/>
              <a:t> </a:t>
            </a:r>
            <a:r>
              <a:rPr lang="es-ES" dirty="0" err="1" smtClean="0"/>
              <a:t>regionalization</a:t>
            </a:r>
            <a:r>
              <a:rPr lang="es-ES" dirty="0" smtClean="0"/>
              <a:t>.</a:t>
            </a:r>
          </a:p>
          <a:p>
            <a:endParaRPr lang="es-ES" dirty="0" smtClean="0"/>
          </a:p>
          <a:p>
            <a:pPr marL="342900" indent="-342900">
              <a:buAutoNum type="arabicPeriod" startAt="2"/>
            </a:pPr>
            <a:r>
              <a:rPr lang="es-ES" dirty="0" err="1" smtClean="0"/>
              <a:t>Phase</a:t>
            </a:r>
            <a:r>
              <a:rPr lang="es-ES" dirty="0" smtClean="0"/>
              <a:t> : In </a:t>
            </a:r>
            <a:r>
              <a:rPr lang="es-ES" dirty="0" err="1" smtClean="0"/>
              <a:t>the</a:t>
            </a:r>
            <a:r>
              <a:rPr lang="es-ES" dirty="0" smtClean="0"/>
              <a:t> new </a:t>
            </a:r>
            <a:r>
              <a:rPr lang="es-ES" dirty="0" err="1" smtClean="0"/>
              <a:t>context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EC </a:t>
            </a:r>
            <a:r>
              <a:rPr lang="es-ES" dirty="0" err="1" smtClean="0"/>
              <a:t>Directive</a:t>
            </a:r>
            <a:r>
              <a:rPr lang="es-ES" dirty="0" smtClean="0"/>
              <a:t> of Cross-</a:t>
            </a:r>
            <a:r>
              <a:rPr lang="es-ES" dirty="0" err="1" smtClean="0"/>
              <a:t>border</a:t>
            </a:r>
            <a:r>
              <a:rPr lang="es-ES" dirty="0" smtClean="0"/>
              <a:t> </a:t>
            </a:r>
            <a:r>
              <a:rPr lang="es-ES" dirty="0" err="1" smtClean="0"/>
              <a:t>health</a:t>
            </a:r>
            <a:r>
              <a:rPr lang="es-ES" dirty="0" smtClean="0"/>
              <a:t> </a:t>
            </a:r>
            <a:r>
              <a:rPr lang="es-ES" dirty="0" err="1" smtClean="0"/>
              <a:t>care</a:t>
            </a:r>
            <a:r>
              <a:rPr lang="es-ES" dirty="0" smtClean="0"/>
              <a:t> :</a:t>
            </a:r>
          </a:p>
          <a:p>
            <a:r>
              <a:rPr lang="es-ES" dirty="0"/>
              <a:t> </a:t>
            </a:r>
            <a:r>
              <a:rPr lang="es-ES" dirty="0" smtClean="0"/>
              <a:t>      </a:t>
            </a:r>
            <a:r>
              <a:rPr lang="es-ES" dirty="0" err="1" smtClean="0"/>
              <a:t>Transnational</a:t>
            </a:r>
            <a:r>
              <a:rPr lang="es-ES" dirty="0" smtClean="0"/>
              <a:t> HTA : </a:t>
            </a:r>
            <a:r>
              <a:rPr lang="es-ES" dirty="0" err="1" smtClean="0"/>
              <a:t>globalizing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evidence</a:t>
            </a:r>
            <a:r>
              <a:rPr lang="es-ES" dirty="0" smtClean="0"/>
              <a:t> and </a:t>
            </a:r>
            <a:r>
              <a:rPr lang="es-ES" dirty="0" err="1" smtClean="0"/>
              <a:t>localizing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decision</a:t>
            </a:r>
            <a:r>
              <a:rPr lang="es-ES" dirty="0" smtClean="0"/>
              <a:t>.</a:t>
            </a:r>
          </a:p>
          <a:p>
            <a:r>
              <a:rPr lang="es-ES" dirty="0"/>
              <a:t> </a:t>
            </a:r>
            <a:r>
              <a:rPr lang="es-ES" dirty="0" smtClean="0"/>
              <a:t>      </a:t>
            </a:r>
            <a:r>
              <a:rPr lang="es-ES" dirty="0" err="1" smtClean="0"/>
              <a:t>Increasing</a:t>
            </a:r>
            <a:r>
              <a:rPr lang="es-ES" dirty="0" smtClean="0"/>
              <a:t> </a:t>
            </a:r>
            <a:r>
              <a:rPr lang="es-ES" dirty="0" err="1" smtClean="0"/>
              <a:t>international</a:t>
            </a:r>
            <a:r>
              <a:rPr lang="es-ES" dirty="0" smtClean="0"/>
              <a:t> </a:t>
            </a:r>
            <a:r>
              <a:rPr lang="es-ES" dirty="0" err="1" smtClean="0"/>
              <a:t>collaboration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development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evidence</a:t>
            </a:r>
            <a:r>
              <a:rPr lang="es-ES" dirty="0" smtClean="0"/>
              <a:t> </a:t>
            </a:r>
            <a:r>
              <a:rPr lang="es-ES" dirty="0" err="1" smtClean="0"/>
              <a:t>while</a:t>
            </a:r>
            <a:r>
              <a:rPr lang="es-ES" dirty="0" smtClean="0"/>
              <a:t> </a:t>
            </a:r>
          </a:p>
          <a:p>
            <a:r>
              <a:rPr lang="es-ES" dirty="0"/>
              <a:t> </a:t>
            </a:r>
            <a:r>
              <a:rPr lang="es-ES" dirty="0" smtClean="0"/>
              <a:t>      </a:t>
            </a:r>
            <a:r>
              <a:rPr lang="es-ES" dirty="0" err="1" smtClean="0"/>
              <a:t>incorporating</a:t>
            </a:r>
            <a:r>
              <a:rPr lang="es-ES" dirty="0" smtClean="0"/>
              <a:t> local </a:t>
            </a:r>
            <a:r>
              <a:rPr lang="es-ES" dirty="0" err="1" smtClean="0"/>
              <a:t>context</a:t>
            </a:r>
            <a:r>
              <a:rPr lang="es-ES" dirty="0" smtClean="0"/>
              <a:t> in </a:t>
            </a:r>
            <a:r>
              <a:rPr lang="es-ES" dirty="0" err="1" smtClean="0"/>
              <a:t>national</a:t>
            </a:r>
            <a:r>
              <a:rPr lang="es-ES" dirty="0" smtClean="0"/>
              <a:t>/regional HTA </a:t>
            </a:r>
            <a:r>
              <a:rPr lang="es-ES" dirty="0" err="1" smtClean="0"/>
              <a:t>reporting</a:t>
            </a:r>
            <a:r>
              <a:rPr lang="es-ES" dirty="0" smtClean="0"/>
              <a:t> in a </a:t>
            </a:r>
            <a:r>
              <a:rPr lang="es-ES" dirty="0" err="1" smtClean="0"/>
              <a:t>structured</a:t>
            </a:r>
            <a:r>
              <a:rPr lang="es-ES" dirty="0" smtClean="0"/>
              <a:t>, </a:t>
            </a:r>
          </a:p>
          <a:p>
            <a:r>
              <a:rPr lang="es-ES" dirty="0"/>
              <a:t> </a:t>
            </a:r>
            <a:r>
              <a:rPr lang="es-ES" dirty="0" smtClean="0"/>
              <a:t>      </a:t>
            </a:r>
            <a:r>
              <a:rPr lang="es-ES" dirty="0" err="1" smtClean="0"/>
              <a:t>transparent</a:t>
            </a:r>
            <a:r>
              <a:rPr lang="es-ES" dirty="0" smtClean="0"/>
              <a:t> </a:t>
            </a:r>
            <a:r>
              <a:rPr lang="es-ES" dirty="0" err="1" smtClean="0"/>
              <a:t>way</a:t>
            </a:r>
            <a:r>
              <a:rPr lang="es-ES" dirty="0" smtClean="0"/>
              <a:t>. </a:t>
            </a:r>
          </a:p>
          <a:p>
            <a:r>
              <a:rPr lang="es-ES" dirty="0"/>
              <a:t> </a:t>
            </a:r>
            <a:r>
              <a:rPr lang="es-ES" dirty="0" smtClean="0"/>
              <a:t>      </a:t>
            </a:r>
            <a:r>
              <a:rPr lang="es-ES" dirty="0" err="1" smtClean="0"/>
              <a:t>Developing</a:t>
            </a:r>
            <a:r>
              <a:rPr lang="es-ES" dirty="0" smtClean="0"/>
              <a:t> </a:t>
            </a:r>
            <a:r>
              <a:rPr lang="es-ES" dirty="0" err="1" smtClean="0"/>
              <a:t>common</a:t>
            </a:r>
            <a:r>
              <a:rPr lang="es-ES" dirty="0" smtClean="0"/>
              <a:t> </a:t>
            </a:r>
            <a:r>
              <a:rPr lang="es-ES" dirty="0" err="1" smtClean="0"/>
              <a:t>core</a:t>
            </a:r>
            <a:r>
              <a:rPr lang="es-ES" dirty="0" smtClean="0"/>
              <a:t> of </a:t>
            </a:r>
            <a:r>
              <a:rPr lang="es-ES" dirty="0" err="1" smtClean="0"/>
              <a:t>information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can be </a:t>
            </a:r>
            <a:r>
              <a:rPr lang="es-ES" dirty="0" err="1" smtClean="0"/>
              <a:t>shared</a:t>
            </a:r>
            <a:r>
              <a:rPr lang="es-ES" dirty="0" smtClean="0"/>
              <a:t>.</a:t>
            </a:r>
          </a:p>
          <a:p>
            <a:r>
              <a:rPr lang="es-ES" dirty="0"/>
              <a:t> </a:t>
            </a:r>
            <a:r>
              <a:rPr lang="es-ES" dirty="0" smtClean="0"/>
              <a:t>      </a:t>
            </a:r>
            <a:r>
              <a:rPr lang="es-ES" dirty="0" err="1" smtClean="0"/>
              <a:t>European</a:t>
            </a:r>
            <a:r>
              <a:rPr lang="es-ES" dirty="0" smtClean="0"/>
              <a:t> </a:t>
            </a:r>
            <a:r>
              <a:rPr lang="es-ES" dirty="0" err="1" smtClean="0"/>
              <a:t>benefit</a:t>
            </a:r>
            <a:r>
              <a:rPr lang="es-ES" dirty="0" smtClean="0"/>
              <a:t> </a:t>
            </a:r>
            <a:r>
              <a:rPr lang="es-ES" dirty="0" err="1" smtClean="0"/>
              <a:t>basket</a:t>
            </a:r>
            <a:r>
              <a:rPr lang="es-ES" dirty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coverage</a:t>
            </a:r>
            <a:r>
              <a:rPr lang="es-ES" dirty="0" smtClean="0"/>
              <a:t>.( </a:t>
            </a:r>
            <a:r>
              <a:rPr lang="es-ES" dirty="0" err="1" smtClean="0"/>
              <a:t>covered</a:t>
            </a:r>
            <a:r>
              <a:rPr lang="es-ES" dirty="0" smtClean="0"/>
              <a:t> </a:t>
            </a:r>
            <a:r>
              <a:rPr lang="es-ES" dirty="0" err="1" smtClean="0"/>
              <a:t>or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covered</a:t>
            </a:r>
            <a:r>
              <a:rPr lang="es-ES" dirty="0" smtClean="0"/>
              <a:t>, </a:t>
            </a:r>
            <a:r>
              <a:rPr lang="es-ES" dirty="0" err="1" smtClean="0"/>
              <a:t>level</a:t>
            </a:r>
            <a:r>
              <a:rPr lang="es-ES" dirty="0" smtClean="0"/>
              <a:t> of</a:t>
            </a:r>
          </a:p>
          <a:p>
            <a:r>
              <a:rPr lang="es-ES" dirty="0"/>
              <a:t> </a:t>
            </a:r>
            <a:r>
              <a:rPr lang="es-ES" dirty="0" smtClean="0"/>
              <a:t>      </a:t>
            </a:r>
            <a:r>
              <a:rPr lang="es-ES" dirty="0" err="1" smtClean="0"/>
              <a:t>coverage</a:t>
            </a:r>
            <a:r>
              <a:rPr lang="es-ES" dirty="0" smtClean="0"/>
              <a:t>, i.e. Co-</a:t>
            </a:r>
            <a:r>
              <a:rPr lang="es-ES" dirty="0" err="1" smtClean="0"/>
              <a:t>payment</a:t>
            </a:r>
            <a:r>
              <a:rPr lang="es-ES" dirty="0" smtClean="0"/>
              <a:t> , time-</a:t>
            </a:r>
            <a:r>
              <a:rPr lang="es-ES" dirty="0" err="1" smtClean="0"/>
              <a:t>limited</a:t>
            </a:r>
            <a:r>
              <a:rPr lang="es-ES" dirty="0" smtClean="0"/>
              <a:t> </a:t>
            </a:r>
            <a:r>
              <a:rPr lang="es-ES" dirty="0" err="1" smtClean="0"/>
              <a:t>coverage</a:t>
            </a:r>
            <a:r>
              <a:rPr lang="es-ES" dirty="0" smtClean="0"/>
              <a:t>), </a:t>
            </a:r>
            <a:r>
              <a:rPr lang="es-ES" dirty="0" err="1" smtClean="0"/>
              <a:t>cross-border</a:t>
            </a:r>
            <a:r>
              <a:rPr lang="es-ES" dirty="0" smtClean="0"/>
              <a:t> </a:t>
            </a:r>
            <a:r>
              <a:rPr lang="es-ES" dirty="0" err="1" smtClean="0"/>
              <a:t>assessment</a:t>
            </a:r>
            <a:endParaRPr lang="es-ES" dirty="0" smtClean="0"/>
          </a:p>
          <a:p>
            <a:r>
              <a:rPr lang="es-ES" dirty="0"/>
              <a:t> </a:t>
            </a:r>
            <a:r>
              <a:rPr lang="es-ES" dirty="0" smtClean="0"/>
              <a:t>      </a:t>
            </a:r>
            <a:r>
              <a:rPr lang="es-ES" dirty="0" err="1" smtClean="0"/>
              <a:t>projects</a:t>
            </a:r>
            <a:r>
              <a:rPr lang="es-ES" dirty="0" smtClean="0"/>
              <a:t>.</a:t>
            </a:r>
          </a:p>
          <a:p>
            <a:r>
              <a:rPr lang="es-ES" dirty="0"/>
              <a:t> </a:t>
            </a:r>
            <a:r>
              <a:rPr lang="es-ES" dirty="0" smtClean="0"/>
              <a:t>   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60937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9835109"/>
              </p:ext>
            </p:extLst>
          </p:nvPr>
        </p:nvGraphicFramePr>
        <p:xfrm>
          <a:off x="2204967" y="662194"/>
          <a:ext cx="6650110" cy="736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0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4967" y="662194"/>
                        <a:ext cx="6650110" cy="736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1599547"/>
              </p:ext>
            </p:extLst>
          </p:nvPr>
        </p:nvGraphicFramePr>
        <p:xfrm>
          <a:off x="464485" y="311159"/>
          <a:ext cx="1581726" cy="10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1" name="Documento" r:id="rId7" imgW="5397500" imgH="3619500" progId="Word.Document.12">
                  <p:embed/>
                </p:oleObj>
              </mc:Choice>
              <mc:Fallback>
                <p:oleObj name="Documento" r:id="rId7" imgW="5397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485" y="311159"/>
                        <a:ext cx="1581726" cy="106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4661720"/>
              </p:ext>
            </p:extLst>
          </p:nvPr>
        </p:nvGraphicFramePr>
        <p:xfrm>
          <a:off x="464484" y="1343929"/>
          <a:ext cx="1581728" cy="32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" name="Documento" r:id="rId10" imgW="5499100" imgH="990600" progId="Word.Document.12">
                  <p:embed/>
                </p:oleObj>
              </mc:Choice>
              <mc:Fallback>
                <p:oleObj name="Documento" r:id="rId10" imgW="5499100" imgH="99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4484" y="1343929"/>
                        <a:ext cx="1581728" cy="32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822736" y="2218173"/>
            <a:ext cx="803234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/>
              <a:t>HTA, medicine in free </a:t>
            </a:r>
            <a:r>
              <a:rPr lang="es-ES" sz="2000" b="1" dirty="0" err="1" smtClean="0"/>
              <a:t>practice</a:t>
            </a:r>
            <a:r>
              <a:rPr lang="es-ES" sz="2000" b="1" dirty="0" smtClean="0"/>
              <a:t> and EANA</a:t>
            </a:r>
          </a:p>
          <a:p>
            <a:pPr algn="ctr"/>
            <a:endParaRPr lang="es-ES" sz="2000" b="1" dirty="0"/>
          </a:p>
          <a:p>
            <a:pPr algn="ctr"/>
            <a:r>
              <a:rPr lang="es-ES" dirty="0" err="1" smtClean="0"/>
              <a:t>European</a:t>
            </a:r>
            <a:r>
              <a:rPr lang="es-ES" dirty="0" smtClean="0"/>
              <a:t> </a:t>
            </a:r>
            <a:r>
              <a:rPr lang="es-ES" dirty="0" err="1" smtClean="0"/>
              <a:t>Practice</a:t>
            </a:r>
            <a:r>
              <a:rPr lang="es-ES" dirty="0" smtClean="0"/>
              <a:t> </a:t>
            </a:r>
            <a:r>
              <a:rPr lang="es-ES" dirty="0" err="1" smtClean="0"/>
              <a:t>Assessment</a:t>
            </a:r>
            <a:r>
              <a:rPr lang="es-ES" dirty="0" smtClean="0"/>
              <a:t> EPA </a:t>
            </a:r>
          </a:p>
          <a:p>
            <a:pPr algn="ctr"/>
            <a:endParaRPr lang="es-ES" dirty="0"/>
          </a:p>
          <a:p>
            <a:pPr algn="ctr"/>
            <a:r>
              <a:rPr lang="es-ES" dirty="0"/>
              <a:t>C</a:t>
            </a:r>
            <a:r>
              <a:rPr lang="es-ES" dirty="0" smtClean="0"/>
              <a:t>ross-</a:t>
            </a:r>
            <a:r>
              <a:rPr lang="es-ES" dirty="0" err="1" smtClean="0"/>
              <a:t>border</a:t>
            </a:r>
            <a:r>
              <a:rPr lang="es-ES" dirty="0" smtClean="0"/>
              <a:t> </a:t>
            </a:r>
            <a:r>
              <a:rPr lang="es-ES" dirty="0" err="1" smtClean="0"/>
              <a:t>assessment</a:t>
            </a:r>
            <a:r>
              <a:rPr lang="es-ES" dirty="0" smtClean="0"/>
              <a:t> </a:t>
            </a:r>
            <a:r>
              <a:rPr lang="es-ES" dirty="0" err="1" smtClean="0"/>
              <a:t>projects</a:t>
            </a:r>
            <a:r>
              <a:rPr lang="es-ES" dirty="0" smtClean="0"/>
              <a:t>  </a:t>
            </a:r>
            <a:r>
              <a:rPr lang="es-ES" dirty="0" err="1" smtClean="0"/>
              <a:t>on</a:t>
            </a:r>
            <a:r>
              <a:rPr lang="es-ES" dirty="0" smtClean="0"/>
              <a:t> :</a:t>
            </a:r>
          </a:p>
          <a:p>
            <a:pPr algn="ctr"/>
            <a:endParaRPr lang="es-ES" dirty="0"/>
          </a:p>
          <a:p>
            <a:pPr algn="ctr"/>
            <a:r>
              <a:rPr lang="es-ES" dirty="0" smtClean="0"/>
              <a:t>  doctor – </a:t>
            </a:r>
            <a:r>
              <a:rPr lang="es-ES" dirty="0" err="1" smtClean="0"/>
              <a:t>patient</a:t>
            </a:r>
            <a:r>
              <a:rPr lang="es-ES" dirty="0" smtClean="0"/>
              <a:t> </a:t>
            </a:r>
            <a:r>
              <a:rPr lang="es-ES" dirty="0" err="1" smtClean="0"/>
              <a:t>relationship</a:t>
            </a:r>
            <a:endParaRPr lang="es-ES" dirty="0" smtClean="0"/>
          </a:p>
          <a:p>
            <a:pPr algn="ctr"/>
            <a:endParaRPr lang="es-ES" dirty="0"/>
          </a:p>
          <a:p>
            <a:pPr algn="ctr"/>
            <a:r>
              <a:rPr lang="es-ES" dirty="0" err="1" smtClean="0"/>
              <a:t>Reduction</a:t>
            </a:r>
            <a:r>
              <a:rPr lang="es-ES" dirty="0" smtClean="0"/>
              <a:t> of </a:t>
            </a:r>
            <a:r>
              <a:rPr lang="es-ES" dirty="0" err="1"/>
              <a:t>c</a:t>
            </a:r>
            <a:r>
              <a:rPr lang="es-ES" dirty="0" err="1" smtClean="0"/>
              <a:t>osts</a:t>
            </a:r>
            <a:r>
              <a:rPr lang="es-ES" dirty="0" smtClean="0"/>
              <a:t> of </a:t>
            </a:r>
            <a:r>
              <a:rPr lang="es-ES" dirty="0" err="1" smtClean="0"/>
              <a:t>disability</a:t>
            </a:r>
            <a:r>
              <a:rPr lang="es-ES" dirty="0" smtClean="0"/>
              <a:t> </a:t>
            </a:r>
            <a:r>
              <a:rPr lang="es-ES" dirty="0" err="1" smtClean="0"/>
              <a:t>compensation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means</a:t>
            </a:r>
            <a:r>
              <a:rPr lang="es-ES" dirty="0" smtClean="0"/>
              <a:t> of </a:t>
            </a:r>
            <a:r>
              <a:rPr lang="es-ES" dirty="0" err="1" smtClean="0"/>
              <a:t>enhancing</a:t>
            </a:r>
            <a:endParaRPr lang="es-ES" dirty="0" smtClean="0"/>
          </a:p>
          <a:p>
            <a:pPr algn="ctr"/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doctor-</a:t>
            </a:r>
            <a:r>
              <a:rPr lang="es-ES" dirty="0" err="1" smtClean="0"/>
              <a:t>patient</a:t>
            </a:r>
            <a:r>
              <a:rPr lang="es-ES" dirty="0" smtClean="0"/>
              <a:t> </a:t>
            </a:r>
            <a:r>
              <a:rPr lang="es-ES" dirty="0" err="1" smtClean="0"/>
              <a:t>relationship</a:t>
            </a:r>
            <a:r>
              <a:rPr lang="es-ES" dirty="0" smtClean="0"/>
              <a:t> </a:t>
            </a:r>
          </a:p>
          <a:p>
            <a:pPr algn="ctr"/>
            <a:endParaRPr lang="es-ES" dirty="0"/>
          </a:p>
          <a:p>
            <a:pPr algn="ctr"/>
            <a:r>
              <a:rPr lang="es-ES" dirty="0" smtClean="0"/>
              <a:t> medicine in free </a:t>
            </a:r>
            <a:r>
              <a:rPr lang="es-ES" dirty="0" err="1" smtClean="0"/>
              <a:t>practice</a:t>
            </a:r>
            <a:endParaRPr lang="es-ES" dirty="0" smtClean="0"/>
          </a:p>
          <a:p>
            <a:pPr algn="ctr"/>
            <a:endParaRPr lang="es-ES" dirty="0"/>
          </a:p>
          <a:p>
            <a:pPr algn="ctr"/>
            <a:r>
              <a:rPr lang="es-ES" dirty="0" err="1" smtClean="0"/>
              <a:t>Constitution</a:t>
            </a:r>
            <a:r>
              <a:rPr lang="es-ES" dirty="0" smtClean="0"/>
              <a:t> of a </a:t>
            </a:r>
            <a:r>
              <a:rPr lang="es-ES" dirty="0" err="1" smtClean="0"/>
              <a:t>permanent</a:t>
            </a:r>
            <a:r>
              <a:rPr lang="es-ES" dirty="0" smtClean="0"/>
              <a:t> EANA </a:t>
            </a:r>
            <a:r>
              <a:rPr lang="es-ES" dirty="0" err="1" smtClean="0"/>
              <a:t>working</a:t>
            </a:r>
            <a:r>
              <a:rPr lang="es-ES" dirty="0" smtClean="0"/>
              <a:t> </a:t>
            </a:r>
            <a:r>
              <a:rPr lang="es-ES" dirty="0" err="1" smtClean="0"/>
              <a:t>group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purpose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01923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3903144"/>
              </p:ext>
            </p:extLst>
          </p:nvPr>
        </p:nvGraphicFramePr>
        <p:xfrm>
          <a:off x="2204967" y="662194"/>
          <a:ext cx="6650110" cy="736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3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4967" y="662194"/>
                        <a:ext cx="6650110" cy="736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6690166"/>
              </p:ext>
            </p:extLst>
          </p:nvPr>
        </p:nvGraphicFramePr>
        <p:xfrm>
          <a:off x="464485" y="311159"/>
          <a:ext cx="1581726" cy="10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4" name="Documento" r:id="rId7" imgW="5397500" imgH="3619500" progId="Word.Document.12">
                  <p:embed/>
                </p:oleObj>
              </mc:Choice>
              <mc:Fallback>
                <p:oleObj name="Documento" r:id="rId7" imgW="5397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485" y="311159"/>
                        <a:ext cx="1581726" cy="106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7766365"/>
              </p:ext>
            </p:extLst>
          </p:nvPr>
        </p:nvGraphicFramePr>
        <p:xfrm>
          <a:off x="464484" y="1343929"/>
          <a:ext cx="1581728" cy="32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5" name="Documento" r:id="rId10" imgW="5499100" imgH="990600" progId="Word.Document.12">
                  <p:embed/>
                </p:oleObj>
              </mc:Choice>
              <mc:Fallback>
                <p:oleObj name="Documento" r:id="rId10" imgW="5499100" imgH="99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4484" y="1343929"/>
                        <a:ext cx="1581728" cy="32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CuadroTexto 27"/>
          <p:cNvSpPr txBox="1"/>
          <p:nvPr/>
        </p:nvSpPr>
        <p:spPr>
          <a:xfrm>
            <a:off x="818062" y="2130850"/>
            <a:ext cx="781464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POLICY  - RESEARCH – CLINIC</a:t>
            </a:r>
          </a:p>
          <a:p>
            <a:pPr algn="ctr"/>
            <a:endParaRPr lang="es-ES" b="1" dirty="0"/>
          </a:p>
          <a:p>
            <a:pPr algn="ctr"/>
            <a:r>
              <a:rPr lang="es-ES" dirty="0" err="1" smtClean="0"/>
              <a:t>Health</a:t>
            </a:r>
            <a:r>
              <a:rPr lang="es-ES" dirty="0" smtClean="0"/>
              <a:t> </a:t>
            </a:r>
            <a:r>
              <a:rPr lang="es-ES" dirty="0" err="1" smtClean="0"/>
              <a:t>system</a:t>
            </a:r>
            <a:r>
              <a:rPr lang="es-ES" dirty="0" smtClean="0"/>
              <a:t> </a:t>
            </a:r>
            <a:r>
              <a:rPr lang="es-ES" dirty="0" err="1" smtClean="0"/>
              <a:t>interventions</a:t>
            </a:r>
            <a:endParaRPr lang="es-ES" dirty="0" smtClean="0"/>
          </a:p>
          <a:p>
            <a:pPr algn="ctr"/>
            <a:endParaRPr lang="es-ES" dirty="0" smtClean="0"/>
          </a:p>
          <a:p>
            <a:pPr algn="ctr"/>
            <a:r>
              <a:rPr lang="es-ES" dirty="0" err="1" smtClean="0"/>
              <a:t>Organizational</a:t>
            </a:r>
            <a:r>
              <a:rPr lang="es-ES" dirty="0" smtClean="0"/>
              <a:t> </a:t>
            </a:r>
            <a:r>
              <a:rPr lang="es-ES" dirty="0" err="1" smtClean="0"/>
              <a:t>interventions</a:t>
            </a:r>
            <a:endParaRPr lang="es-ES" dirty="0" smtClean="0"/>
          </a:p>
          <a:p>
            <a:pPr algn="ctr"/>
            <a:endParaRPr lang="es-ES" dirty="0" smtClean="0"/>
          </a:p>
          <a:p>
            <a:pPr algn="ctr"/>
            <a:r>
              <a:rPr lang="es-ES" dirty="0" err="1" smtClean="0"/>
              <a:t>Population</a:t>
            </a:r>
            <a:r>
              <a:rPr lang="es-ES" dirty="0" smtClean="0"/>
              <a:t> </a:t>
            </a:r>
            <a:r>
              <a:rPr lang="es-ES" dirty="0" err="1" smtClean="0"/>
              <a:t>interventions</a:t>
            </a:r>
            <a:r>
              <a:rPr lang="es-ES" dirty="0" smtClean="0"/>
              <a:t> ( </a:t>
            </a:r>
            <a:r>
              <a:rPr lang="es-ES" dirty="0" err="1" smtClean="0"/>
              <a:t>public</a:t>
            </a:r>
            <a:r>
              <a:rPr lang="es-ES" dirty="0" smtClean="0"/>
              <a:t> </a:t>
            </a:r>
            <a:r>
              <a:rPr lang="es-ES" dirty="0" err="1" smtClean="0"/>
              <a:t>health</a:t>
            </a:r>
            <a:r>
              <a:rPr lang="es-ES" dirty="0" smtClean="0"/>
              <a:t> )</a:t>
            </a:r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Individual </a:t>
            </a:r>
            <a:r>
              <a:rPr lang="es-ES" dirty="0" err="1" smtClean="0"/>
              <a:t>interventions</a:t>
            </a:r>
            <a:r>
              <a:rPr lang="es-ES" dirty="0" smtClean="0"/>
              <a:t> ( </a:t>
            </a:r>
            <a:r>
              <a:rPr lang="es-ES" dirty="0" err="1" smtClean="0"/>
              <a:t>clinical</a:t>
            </a:r>
            <a:r>
              <a:rPr lang="es-ES" dirty="0" smtClean="0"/>
              <a:t> </a:t>
            </a:r>
            <a:r>
              <a:rPr lang="es-ES" dirty="0" err="1" smtClean="0"/>
              <a:t>practice</a:t>
            </a:r>
            <a:r>
              <a:rPr lang="es-ES" dirty="0" smtClean="0"/>
              <a:t> )</a:t>
            </a:r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Technologies ( </a:t>
            </a:r>
            <a:r>
              <a:rPr lang="es-ES" dirty="0" err="1" smtClean="0"/>
              <a:t>drugs</a:t>
            </a:r>
            <a:r>
              <a:rPr lang="es-ES" dirty="0" smtClean="0"/>
              <a:t>, </a:t>
            </a:r>
            <a:r>
              <a:rPr lang="es-ES" dirty="0" err="1" smtClean="0"/>
              <a:t>devices</a:t>
            </a:r>
            <a:r>
              <a:rPr lang="es-ES" dirty="0" smtClean="0"/>
              <a:t> </a:t>
            </a:r>
            <a:r>
              <a:rPr lang="es-ES" dirty="0" err="1" smtClean="0"/>
              <a:t>etc</a:t>
            </a:r>
            <a:r>
              <a:rPr lang="es-ES" dirty="0" smtClean="0"/>
              <a:t> )</a:t>
            </a:r>
          </a:p>
          <a:p>
            <a:pPr algn="ctr"/>
            <a:endParaRPr lang="es-ES" b="1" dirty="0"/>
          </a:p>
          <a:p>
            <a:pPr algn="ctr"/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690113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3903144"/>
              </p:ext>
            </p:extLst>
          </p:nvPr>
        </p:nvGraphicFramePr>
        <p:xfrm>
          <a:off x="2204967" y="662194"/>
          <a:ext cx="6650110" cy="736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8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4967" y="662194"/>
                        <a:ext cx="6650110" cy="736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6690166"/>
              </p:ext>
            </p:extLst>
          </p:nvPr>
        </p:nvGraphicFramePr>
        <p:xfrm>
          <a:off x="464485" y="311159"/>
          <a:ext cx="1581726" cy="10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9" name="Documento" r:id="rId7" imgW="5397500" imgH="3619500" progId="Word.Document.12">
                  <p:embed/>
                </p:oleObj>
              </mc:Choice>
              <mc:Fallback>
                <p:oleObj name="Documento" r:id="rId7" imgW="5397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485" y="311159"/>
                        <a:ext cx="1581726" cy="106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7766365"/>
              </p:ext>
            </p:extLst>
          </p:nvPr>
        </p:nvGraphicFramePr>
        <p:xfrm>
          <a:off x="464484" y="1343929"/>
          <a:ext cx="1581728" cy="32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0" name="Documento" r:id="rId10" imgW="5499100" imgH="990600" progId="Word.Document.12">
                  <p:embed/>
                </p:oleObj>
              </mc:Choice>
              <mc:Fallback>
                <p:oleObj name="Documento" r:id="rId10" imgW="5499100" imgH="99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4484" y="1343929"/>
                        <a:ext cx="1581728" cy="32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ángulo 1"/>
          <p:cNvSpPr/>
          <p:nvPr/>
        </p:nvSpPr>
        <p:spPr>
          <a:xfrm>
            <a:off x="861117" y="2136339"/>
            <a:ext cx="799395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err="1"/>
              <a:t>Table</a:t>
            </a:r>
            <a:r>
              <a:rPr lang="es-ES" b="1" dirty="0"/>
              <a:t> 8.1	</a:t>
            </a:r>
            <a:r>
              <a:rPr lang="es-ES" i="1" dirty="0"/>
              <a:t>A </a:t>
            </a:r>
            <a:r>
              <a:rPr lang="es-ES" i="1" dirty="0" err="1"/>
              <a:t>quality</a:t>
            </a:r>
            <a:r>
              <a:rPr lang="es-ES" i="1" dirty="0"/>
              <a:t> </a:t>
            </a:r>
            <a:r>
              <a:rPr lang="es-ES" i="1" dirty="0" err="1"/>
              <a:t>framework</a:t>
            </a:r>
            <a:r>
              <a:rPr lang="es-ES" i="1" dirty="0"/>
              <a:t> </a:t>
            </a:r>
            <a:r>
              <a:rPr lang="es-ES" i="1" dirty="0" err="1"/>
              <a:t>for</a:t>
            </a:r>
            <a:r>
              <a:rPr lang="es-ES" i="1" dirty="0"/>
              <a:t> HTA</a:t>
            </a:r>
          </a:p>
          <a:p>
            <a:endParaRPr lang="es-ES" b="1" dirty="0" smtClean="0"/>
          </a:p>
          <a:p>
            <a:r>
              <a:rPr lang="es-ES" b="1" dirty="0" err="1" smtClean="0"/>
              <a:t>Health</a:t>
            </a:r>
            <a:r>
              <a:rPr lang="es-ES" b="1" dirty="0" err="1"/>
              <a:t>-care</a:t>
            </a:r>
            <a:r>
              <a:rPr lang="es-ES" b="1" dirty="0"/>
              <a:t> </a:t>
            </a:r>
            <a:r>
              <a:rPr lang="es-ES" b="1" dirty="0" err="1" smtClean="0"/>
              <a:t>quality</a:t>
            </a:r>
            <a:r>
              <a:rPr lang="es-ES" b="1" dirty="0" smtClean="0"/>
              <a:t>                                     </a:t>
            </a:r>
            <a:r>
              <a:rPr lang="es-ES" b="1" dirty="0"/>
              <a:t>HTA </a:t>
            </a:r>
            <a:r>
              <a:rPr lang="es-ES" b="1" dirty="0" err="1"/>
              <a:t>quality</a:t>
            </a:r>
            <a:endParaRPr lang="es-ES" b="1" dirty="0"/>
          </a:p>
          <a:p>
            <a:r>
              <a:rPr lang="es-ES" dirty="0" err="1" smtClean="0"/>
              <a:t>Responsiveness</a:t>
            </a:r>
            <a:r>
              <a:rPr lang="es-ES" dirty="0" smtClean="0"/>
              <a:t>                                            </a:t>
            </a:r>
            <a:r>
              <a:rPr lang="es-ES" dirty="0" err="1"/>
              <a:t>Relevance</a:t>
            </a:r>
            <a:endParaRPr lang="es-ES" dirty="0"/>
          </a:p>
          <a:p>
            <a:r>
              <a:rPr lang="es-ES" dirty="0"/>
              <a:t> </a:t>
            </a:r>
            <a:r>
              <a:rPr lang="es-ES" dirty="0" err="1"/>
              <a:t>Effectiveness</a:t>
            </a:r>
            <a:r>
              <a:rPr lang="es-ES" dirty="0"/>
              <a:t> </a:t>
            </a:r>
            <a:r>
              <a:rPr lang="es-ES" dirty="0" smtClean="0"/>
              <a:t>                                               </a:t>
            </a:r>
            <a:r>
              <a:rPr lang="es-ES" dirty="0" err="1" smtClean="0"/>
              <a:t>Applicability</a:t>
            </a:r>
            <a:endParaRPr lang="es-ES" dirty="0"/>
          </a:p>
          <a:p>
            <a:r>
              <a:rPr lang="es-ES" dirty="0"/>
              <a:t> </a:t>
            </a:r>
            <a:r>
              <a:rPr lang="es-ES" dirty="0" smtClean="0"/>
              <a:t>Safety                                                            </a:t>
            </a:r>
            <a:r>
              <a:rPr lang="es-ES" dirty="0" err="1" smtClean="0"/>
              <a:t>Validity</a:t>
            </a:r>
            <a:endParaRPr lang="es-ES" dirty="0"/>
          </a:p>
          <a:p>
            <a:r>
              <a:rPr lang="es-ES" dirty="0"/>
              <a:t> </a:t>
            </a:r>
            <a:r>
              <a:rPr lang="es-ES" dirty="0" err="1" smtClean="0"/>
              <a:t>Availability</a:t>
            </a:r>
            <a:r>
              <a:rPr lang="es-ES" dirty="0" smtClean="0"/>
              <a:t>                                                    </a:t>
            </a:r>
            <a:r>
              <a:rPr lang="es-ES" dirty="0" err="1" smtClean="0"/>
              <a:t>Timelines</a:t>
            </a:r>
            <a:endParaRPr lang="es-ES" dirty="0"/>
          </a:p>
          <a:p>
            <a:r>
              <a:rPr lang="es-ES" dirty="0"/>
              <a:t> </a:t>
            </a:r>
            <a:r>
              <a:rPr lang="es-ES" dirty="0" err="1" smtClean="0"/>
              <a:t>Coordination</a:t>
            </a:r>
            <a:r>
              <a:rPr lang="es-ES" dirty="0" smtClean="0"/>
              <a:t>                                                </a:t>
            </a:r>
            <a:r>
              <a:rPr lang="es-ES" dirty="0" err="1" smtClean="0"/>
              <a:t>Accessibility</a:t>
            </a:r>
            <a:endParaRPr lang="es-ES" dirty="0"/>
          </a:p>
          <a:p>
            <a:r>
              <a:rPr lang="es-ES" dirty="0"/>
              <a:t> </a:t>
            </a:r>
            <a:r>
              <a:rPr lang="es-ES" dirty="0" err="1" smtClean="0"/>
              <a:t>Efficiency</a:t>
            </a:r>
            <a:r>
              <a:rPr lang="es-ES" dirty="0" smtClean="0"/>
              <a:t>                                                      </a:t>
            </a:r>
            <a:r>
              <a:rPr lang="es-ES" dirty="0" err="1" smtClean="0"/>
              <a:t>Efficiency</a:t>
            </a:r>
            <a:endParaRPr lang="es-ES" dirty="0"/>
          </a:p>
          <a:p>
            <a:r>
              <a:rPr lang="es-ES" dirty="0" smtClean="0"/>
              <a:t> </a:t>
            </a:r>
            <a:r>
              <a:rPr lang="es-ES" dirty="0" err="1" smtClean="0"/>
              <a:t>Equity</a:t>
            </a:r>
            <a:r>
              <a:rPr lang="es-ES" dirty="0" smtClean="0"/>
              <a:t>                                                             </a:t>
            </a:r>
            <a:r>
              <a:rPr lang="es-ES" dirty="0" err="1" smtClean="0"/>
              <a:t>Equity</a:t>
            </a:r>
            <a:endParaRPr lang="es-ES" dirty="0"/>
          </a:p>
          <a:p>
            <a:r>
              <a:rPr lang="es-ES" dirty="0" smtClean="0"/>
              <a:t>                                                                      </a:t>
            </a:r>
          </a:p>
          <a:p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42530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9835109"/>
              </p:ext>
            </p:extLst>
          </p:nvPr>
        </p:nvGraphicFramePr>
        <p:xfrm>
          <a:off x="2204967" y="662194"/>
          <a:ext cx="6650110" cy="736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2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4967" y="662194"/>
                        <a:ext cx="6650110" cy="736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1599547"/>
              </p:ext>
            </p:extLst>
          </p:nvPr>
        </p:nvGraphicFramePr>
        <p:xfrm>
          <a:off x="464485" y="311159"/>
          <a:ext cx="1581726" cy="10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3" name="Documento" r:id="rId7" imgW="5397500" imgH="3619500" progId="Word.Document.12">
                  <p:embed/>
                </p:oleObj>
              </mc:Choice>
              <mc:Fallback>
                <p:oleObj name="Documento" r:id="rId7" imgW="5397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485" y="311159"/>
                        <a:ext cx="1581726" cy="106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4661720"/>
              </p:ext>
            </p:extLst>
          </p:nvPr>
        </p:nvGraphicFramePr>
        <p:xfrm>
          <a:off x="464484" y="1343929"/>
          <a:ext cx="1581728" cy="32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4" name="Documento" r:id="rId10" imgW="5499100" imgH="990600" progId="Word.Document.12">
                  <p:embed/>
                </p:oleObj>
              </mc:Choice>
              <mc:Fallback>
                <p:oleObj name="Documento" r:id="rId10" imgW="5499100" imgH="99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4484" y="1343929"/>
                        <a:ext cx="1581728" cy="32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" name="Rectangle 4"/>
          <p:cNvSpPr>
            <a:spLocks noChangeArrowheads="1"/>
          </p:cNvSpPr>
          <p:nvPr/>
        </p:nvSpPr>
        <p:spPr bwMode="auto">
          <a:xfrm>
            <a:off x="250825" y="6229350"/>
            <a:ext cx="8642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endParaRPr lang="es-ES" sz="1400">
              <a:latin typeface="Arial Rounded MT Bold" charset="0"/>
            </a:endParaRPr>
          </a:p>
        </p:txBody>
      </p:sp>
      <p:sp>
        <p:nvSpPr>
          <p:cNvPr id="103" name="Würfel 9"/>
          <p:cNvSpPr>
            <a:spLocks noChangeArrowheads="1"/>
          </p:cNvSpPr>
          <p:nvPr/>
        </p:nvSpPr>
        <p:spPr bwMode="auto">
          <a:xfrm>
            <a:off x="1042988" y="2276475"/>
            <a:ext cx="2743200" cy="2590800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CBFFFF"/>
              </a:gs>
              <a:gs pos="100000">
                <a:srgbClr val="B5E5E9"/>
              </a:gs>
            </a:gsLst>
            <a:lin ang="5400000"/>
          </a:gradFill>
          <a:ln w="9525">
            <a:solidFill>
              <a:srgbClr val="B6DCDF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s-ES">
              <a:ea typeface="ＭＳ Ｐゴシック" charset="-128"/>
              <a:cs typeface="+mn-cs"/>
            </a:endParaRPr>
          </a:p>
        </p:txBody>
      </p:sp>
      <p:cxnSp>
        <p:nvCxnSpPr>
          <p:cNvPr id="104" name="Gerade Verbindung 10"/>
          <p:cNvCxnSpPr>
            <a:cxnSpLocks noChangeShapeType="1"/>
          </p:cNvCxnSpPr>
          <p:nvPr/>
        </p:nvCxnSpPr>
        <p:spPr bwMode="auto">
          <a:xfrm>
            <a:off x="971550" y="4941888"/>
            <a:ext cx="2133600" cy="1587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lg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05" name="Textfeld 16"/>
          <p:cNvSpPr txBox="1">
            <a:spLocks noChangeArrowheads="1"/>
          </p:cNvSpPr>
          <p:nvPr/>
        </p:nvSpPr>
        <p:spPr bwMode="auto">
          <a:xfrm>
            <a:off x="914400" y="5085184"/>
            <a:ext cx="260533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Axis 1</a:t>
            </a:r>
          </a:p>
          <a:p>
            <a:pPr>
              <a:defRPr/>
            </a:pPr>
            <a:r>
              <a:rPr lang="es-ES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P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hase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of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development</a:t>
            </a:r>
            <a:endParaRPr lang="de-DE" sz="1600" dirty="0">
              <a:ln>
                <a:solidFill>
                  <a:srgbClr val="FF0000">
                    <a:alpha val="0"/>
                  </a:srgbClr>
                </a:solidFill>
              </a:ln>
              <a:solidFill>
                <a:srgbClr val="FF0000"/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>
              <a:defRPr/>
            </a:pPr>
            <a:r>
              <a:rPr lang="de-DE" sz="12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(</a:t>
            </a:r>
            <a:r>
              <a:rPr lang="de-DE" sz="1200" u="sng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Technique</a:t>
            </a: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1)</a:t>
            </a:r>
          </a:p>
        </p:txBody>
      </p:sp>
      <p:cxnSp>
        <p:nvCxnSpPr>
          <p:cNvPr id="106" name="Gerade Verbindung 10"/>
          <p:cNvCxnSpPr>
            <a:cxnSpLocks noChangeShapeType="1"/>
          </p:cNvCxnSpPr>
          <p:nvPr/>
        </p:nvCxnSpPr>
        <p:spPr bwMode="auto">
          <a:xfrm rot="5400000">
            <a:off x="2142332" y="3913981"/>
            <a:ext cx="1981200" cy="1587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lg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07" name="Textfeld 24"/>
          <p:cNvSpPr txBox="1">
            <a:spLocks noChangeArrowheads="1"/>
          </p:cNvSpPr>
          <p:nvPr/>
        </p:nvSpPr>
        <p:spPr bwMode="auto">
          <a:xfrm>
            <a:off x="1219200" y="3356992"/>
            <a:ext cx="15392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Axis 2</a:t>
            </a:r>
          </a:p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Level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of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awareness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</a:p>
          <a:p>
            <a:pPr>
              <a:defRPr/>
            </a:pPr>
            <a:r>
              <a:rPr lang="de-DE" sz="12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(</a:t>
            </a:r>
            <a:r>
              <a:rPr lang="de-DE" sz="1200" u="sng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Technique</a:t>
            </a: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2)</a:t>
            </a:r>
          </a:p>
        </p:txBody>
      </p:sp>
      <p:cxnSp>
        <p:nvCxnSpPr>
          <p:cNvPr id="108" name="Gerade Verbindung 10"/>
          <p:cNvCxnSpPr>
            <a:cxnSpLocks noChangeShapeType="1"/>
          </p:cNvCxnSpPr>
          <p:nvPr/>
        </p:nvCxnSpPr>
        <p:spPr bwMode="auto">
          <a:xfrm rot="5400000">
            <a:off x="3203575" y="2205038"/>
            <a:ext cx="609600" cy="60960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lg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09" name="Textfeld 30"/>
          <p:cNvSpPr txBox="1">
            <a:spLocks noChangeArrowheads="1"/>
          </p:cNvSpPr>
          <p:nvPr/>
        </p:nvSpPr>
        <p:spPr bwMode="auto">
          <a:xfrm>
            <a:off x="1371600" y="1916832"/>
            <a:ext cx="1400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Axis 3</a:t>
            </a:r>
          </a:p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Focus, zoom</a:t>
            </a:r>
          </a:p>
          <a:p>
            <a:pPr>
              <a:defRPr/>
            </a:pP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(</a:t>
            </a:r>
            <a:r>
              <a:rPr lang="de-DE" sz="1200" u="sng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Technique</a:t>
            </a: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3)</a:t>
            </a:r>
          </a:p>
        </p:txBody>
      </p:sp>
      <p:sp>
        <p:nvSpPr>
          <p:cNvPr id="110" name="Textfeld 44"/>
          <p:cNvSpPr txBox="1">
            <a:spLocks noChangeArrowheads="1"/>
          </p:cNvSpPr>
          <p:nvPr/>
        </p:nvSpPr>
        <p:spPr bwMode="auto">
          <a:xfrm>
            <a:off x="7667625" y="2852738"/>
            <a:ext cx="3476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r>
              <a:rPr lang="de-DE" sz="1100">
                <a:latin typeface="Arial Rounded MT Bold" charset="0"/>
              </a:rPr>
              <a:t>T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op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I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c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s</a:t>
            </a:r>
            <a:endParaRPr lang="de-DE" sz="1100">
              <a:latin typeface="Arial Rounded MT Bold" charset="0"/>
            </a:endParaRPr>
          </a:p>
        </p:txBody>
      </p:sp>
      <p:sp>
        <p:nvSpPr>
          <p:cNvPr id="111" name="Textfeld 45"/>
          <p:cNvSpPr txBox="1">
            <a:spLocks noChangeArrowheads="1"/>
          </p:cNvSpPr>
          <p:nvPr/>
        </p:nvSpPr>
        <p:spPr bwMode="auto">
          <a:xfrm rot="18896923">
            <a:off x="2633662" y="2219326"/>
            <a:ext cx="15716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100">
                <a:latin typeface="Arial Rounded MT Bold" charset="0"/>
              </a:rPr>
              <a:t>Fokus-sharpness</a:t>
            </a:r>
          </a:p>
        </p:txBody>
      </p:sp>
      <p:sp>
        <p:nvSpPr>
          <p:cNvPr id="112" name="Würfel 9"/>
          <p:cNvSpPr>
            <a:spLocks noChangeArrowheads="1"/>
          </p:cNvSpPr>
          <p:nvPr/>
        </p:nvSpPr>
        <p:spPr bwMode="auto">
          <a:xfrm>
            <a:off x="6011863" y="2205038"/>
            <a:ext cx="2743200" cy="2590800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CBFFFF"/>
              </a:gs>
              <a:gs pos="100000">
                <a:srgbClr val="B5E5E9"/>
              </a:gs>
            </a:gsLst>
            <a:lin ang="5400000"/>
          </a:gradFill>
          <a:ln w="9525">
            <a:solidFill>
              <a:srgbClr val="B6DCDF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s-ES">
              <a:ea typeface="ＭＳ Ｐゴシック" charset="-128"/>
              <a:cs typeface="+mn-cs"/>
            </a:endParaRPr>
          </a:p>
        </p:txBody>
      </p:sp>
      <p:cxnSp>
        <p:nvCxnSpPr>
          <p:cNvPr id="113" name="Gerade Verbindung 10"/>
          <p:cNvCxnSpPr>
            <a:cxnSpLocks noChangeShapeType="1"/>
          </p:cNvCxnSpPr>
          <p:nvPr/>
        </p:nvCxnSpPr>
        <p:spPr bwMode="auto">
          <a:xfrm>
            <a:off x="6011863" y="4868863"/>
            <a:ext cx="2133600" cy="1587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lg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14" name="Gerade Verbindung 10"/>
          <p:cNvCxnSpPr>
            <a:cxnSpLocks noChangeShapeType="1"/>
          </p:cNvCxnSpPr>
          <p:nvPr/>
        </p:nvCxnSpPr>
        <p:spPr bwMode="auto">
          <a:xfrm rot="16200000" flipH="1">
            <a:off x="7155657" y="3817143"/>
            <a:ext cx="1866900" cy="23813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lg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15" name="Textfeld 24"/>
          <p:cNvSpPr txBox="1">
            <a:spLocks noChangeArrowheads="1"/>
          </p:cNvSpPr>
          <p:nvPr/>
        </p:nvSpPr>
        <p:spPr bwMode="auto">
          <a:xfrm>
            <a:off x="6248400" y="3284984"/>
            <a:ext cx="15506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Axis 2</a:t>
            </a:r>
          </a:p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Level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of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awareness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</a:p>
          <a:p>
            <a:pPr>
              <a:defRPr/>
            </a:pPr>
            <a:r>
              <a:rPr lang="de-DE" sz="12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(</a:t>
            </a:r>
            <a:r>
              <a:rPr lang="de-DE" sz="1200" u="sng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Technique</a:t>
            </a: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2)</a:t>
            </a:r>
          </a:p>
        </p:txBody>
      </p:sp>
      <p:cxnSp>
        <p:nvCxnSpPr>
          <p:cNvPr id="116" name="Gerade Verbindung 10"/>
          <p:cNvCxnSpPr>
            <a:cxnSpLocks noChangeShapeType="1"/>
          </p:cNvCxnSpPr>
          <p:nvPr/>
        </p:nvCxnSpPr>
        <p:spPr bwMode="auto">
          <a:xfrm rot="5400000">
            <a:off x="8172450" y="2205038"/>
            <a:ext cx="609600" cy="60960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lg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17" name="Textfeld 30"/>
          <p:cNvSpPr txBox="1">
            <a:spLocks noChangeArrowheads="1"/>
          </p:cNvSpPr>
          <p:nvPr/>
        </p:nvSpPr>
        <p:spPr bwMode="auto">
          <a:xfrm>
            <a:off x="6324600" y="1828800"/>
            <a:ext cx="15464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Axis 3</a:t>
            </a:r>
          </a:p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Focus, zoom</a:t>
            </a:r>
          </a:p>
          <a:p>
            <a:pPr>
              <a:defRPr/>
            </a:pP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(</a:t>
            </a:r>
            <a:r>
              <a:rPr lang="de-DE" sz="1200" u="sng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Technique</a:t>
            </a: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3)</a:t>
            </a:r>
          </a:p>
        </p:txBody>
      </p:sp>
      <p:sp>
        <p:nvSpPr>
          <p:cNvPr id="118" name="Textfeld 44"/>
          <p:cNvSpPr txBox="1">
            <a:spLocks noChangeArrowheads="1"/>
          </p:cNvSpPr>
          <p:nvPr/>
        </p:nvSpPr>
        <p:spPr bwMode="auto">
          <a:xfrm>
            <a:off x="2700338" y="3141663"/>
            <a:ext cx="347662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r>
              <a:rPr lang="de-DE" sz="1100">
                <a:latin typeface="Arial Rounded MT Bold" charset="0"/>
              </a:rPr>
              <a:t>T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op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I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c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s</a:t>
            </a:r>
            <a:endParaRPr lang="de-DE" sz="1100">
              <a:latin typeface="Arial Rounded MT Bold" charset="0"/>
            </a:endParaRPr>
          </a:p>
        </p:txBody>
      </p:sp>
      <p:sp>
        <p:nvSpPr>
          <p:cNvPr id="119" name="Textfeld 16"/>
          <p:cNvSpPr txBox="1">
            <a:spLocks noChangeArrowheads="1"/>
          </p:cNvSpPr>
          <p:nvPr/>
        </p:nvSpPr>
        <p:spPr bwMode="auto">
          <a:xfrm>
            <a:off x="5867400" y="5029200"/>
            <a:ext cx="28369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Axis 1</a:t>
            </a:r>
          </a:p>
          <a:p>
            <a:pPr>
              <a:defRPr/>
            </a:pPr>
            <a:r>
              <a:rPr lang="es-ES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P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hase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of</a:t>
            </a:r>
            <a:r>
              <a:rPr lang="de-DE" sz="16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</a:t>
            </a:r>
            <a:r>
              <a:rPr lang="de-DE" sz="1600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development</a:t>
            </a:r>
            <a:endParaRPr lang="de-DE" sz="1600" dirty="0">
              <a:ln>
                <a:solidFill>
                  <a:srgbClr val="FF0000">
                    <a:alpha val="0"/>
                  </a:srgbClr>
                </a:solidFill>
              </a:ln>
              <a:solidFill>
                <a:srgbClr val="FF0000"/>
              </a:solidFill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pPr>
              <a:defRPr/>
            </a:pPr>
            <a:r>
              <a:rPr lang="de-DE" sz="1200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(</a:t>
            </a:r>
            <a:r>
              <a:rPr lang="de-DE" sz="1200" u="sng" dirty="0" err="1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Technique</a:t>
            </a:r>
            <a:r>
              <a:rPr lang="de-DE" sz="1200" u="sng" dirty="0">
                <a:ln>
                  <a:solidFill>
                    <a:srgbClr val="FF0000">
                      <a:alpha val="0"/>
                    </a:srgbClr>
                  </a:solidFill>
                </a:ln>
                <a:solidFill>
                  <a:srgbClr val="FF0000"/>
                </a:solidFill>
                <a:latin typeface="Arial Rounded MT Bold" charset="0"/>
                <a:ea typeface="Arial Rounded MT Bold" charset="0"/>
                <a:cs typeface="Arial Rounded MT Bold" charset="0"/>
              </a:rPr>
              <a:t> 1)</a:t>
            </a:r>
          </a:p>
        </p:txBody>
      </p:sp>
      <p:cxnSp>
        <p:nvCxnSpPr>
          <p:cNvPr id="120" name="Conector recto de flecha 119"/>
          <p:cNvCxnSpPr/>
          <p:nvPr/>
        </p:nvCxnSpPr>
        <p:spPr>
          <a:xfrm>
            <a:off x="3924300" y="3933825"/>
            <a:ext cx="2019300" cy="28575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CuadroTexto 5"/>
          <p:cNvSpPr txBox="1">
            <a:spLocks noChangeArrowheads="1"/>
          </p:cNvSpPr>
          <p:nvPr/>
        </p:nvSpPr>
        <p:spPr bwMode="auto">
          <a:xfrm>
            <a:off x="3995738" y="2708275"/>
            <a:ext cx="18002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800" b="1">
                <a:solidFill>
                  <a:srgbClr val="FF0000"/>
                </a:solidFill>
              </a:rPr>
              <a:t>Axis 4</a:t>
            </a:r>
          </a:p>
          <a:p>
            <a:pPr eaLnBrk="1" hangingPunct="1"/>
            <a:r>
              <a:rPr lang="es-ES" sz="1800" b="1">
                <a:solidFill>
                  <a:srgbClr val="FF0000"/>
                </a:solidFill>
              </a:rPr>
              <a:t>level of attachment</a:t>
            </a:r>
          </a:p>
        </p:txBody>
      </p:sp>
      <p:sp>
        <p:nvSpPr>
          <p:cNvPr id="122" name="Textfeld 45"/>
          <p:cNvSpPr txBox="1">
            <a:spLocks noChangeArrowheads="1"/>
          </p:cNvSpPr>
          <p:nvPr/>
        </p:nvSpPr>
        <p:spPr bwMode="auto">
          <a:xfrm rot="18896923">
            <a:off x="7529512" y="2219326"/>
            <a:ext cx="15716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100">
                <a:latin typeface="Arial Rounded MT Bold" charset="0"/>
              </a:rPr>
              <a:t>Fokus-sharpness</a:t>
            </a:r>
          </a:p>
        </p:txBody>
      </p:sp>
      <p:sp>
        <p:nvSpPr>
          <p:cNvPr id="123" name="Textfeld 44"/>
          <p:cNvSpPr txBox="1">
            <a:spLocks noChangeArrowheads="1"/>
          </p:cNvSpPr>
          <p:nvPr/>
        </p:nvSpPr>
        <p:spPr bwMode="auto">
          <a:xfrm>
            <a:off x="7667625" y="3068638"/>
            <a:ext cx="347663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endParaRPr lang="de-DE" sz="1000">
              <a:latin typeface="Arial Rounded MT Bold" charset="0"/>
            </a:endParaRPr>
          </a:p>
          <a:p>
            <a:pPr eaLnBrk="1" hangingPunct="1"/>
            <a:r>
              <a:rPr lang="de-DE" sz="1100">
                <a:latin typeface="Arial Rounded MT Bold" charset="0"/>
              </a:rPr>
              <a:t>T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op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I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c</a:t>
            </a:r>
          </a:p>
          <a:p>
            <a:pPr eaLnBrk="1" hangingPunct="1"/>
            <a:r>
              <a:rPr lang="es-ES" sz="1100">
                <a:latin typeface="Arial Rounded MT Bold" charset="0"/>
              </a:rPr>
              <a:t>s</a:t>
            </a:r>
            <a:endParaRPr lang="de-DE" sz="1100">
              <a:latin typeface="Arial Rounded MT Bold" charset="0"/>
            </a:endParaRPr>
          </a:p>
        </p:txBody>
      </p:sp>
      <p:sp>
        <p:nvSpPr>
          <p:cNvPr id="124" name="Line 3"/>
          <p:cNvSpPr>
            <a:spLocks noChangeShapeType="1"/>
          </p:cNvSpPr>
          <p:nvPr/>
        </p:nvSpPr>
        <p:spPr bwMode="auto">
          <a:xfrm flipH="1" flipV="1">
            <a:off x="533400" y="5943600"/>
            <a:ext cx="8229600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>
              <a:ea typeface="+mn-ea"/>
              <a:cs typeface="+mn-cs"/>
            </a:endParaRPr>
          </a:p>
        </p:txBody>
      </p:sp>
      <p:sp>
        <p:nvSpPr>
          <p:cNvPr id="125" name="Rechteck 5"/>
          <p:cNvSpPr>
            <a:spLocks noChangeArrowheads="1"/>
          </p:cNvSpPr>
          <p:nvPr/>
        </p:nvSpPr>
        <p:spPr bwMode="auto">
          <a:xfrm>
            <a:off x="457200" y="6096000"/>
            <a:ext cx="24590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de-DE" sz="1500" b="1">
                <a:solidFill>
                  <a:srgbClr val="FF0000"/>
                </a:solidFill>
              </a:rPr>
              <a:t>©   by SWISSpsy</a:t>
            </a:r>
            <a:endParaRPr lang="de-DE" sz="1500" b="1"/>
          </a:p>
        </p:txBody>
      </p:sp>
      <p:sp>
        <p:nvSpPr>
          <p:cNvPr id="126" name="Textfeld 33"/>
          <p:cNvSpPr txBox="1">
            <a:spLocks noChangeArrowheads="1"/>
          </p:cNvSpPr>
          <p:nvPr/>
        </p:nvSpPr>
        <p:spPr bwMode="auto">
          <a:xfrm>
            <a:off x="1371600" y="4572000"/>
            <a:ext cx="32004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500"/>
              <a:t>Development</a:t>
            </a:r>
          </a:p>
        </p:txBody>
      </p:sp>
      <p:sp>
        <p:nvSpPr>
          <p:cNvPr id="127" name="Textfeld 35"/>
          <p:cNvSpPr txBox="1">
            <a:spLocks noChangeArrowheads="1"/>
          </p:cNvSpPr>
          <p:nvPr/>
        </p:nvSpPr>
        <p:spPr bwMode="auto">
          <a:xfrm flipH="1">
            <a:off x="6324600" y="4495800"/>
            <a:ext cx="14478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500"/>
              <a:t>Development</a:t>
            </a:r>
          </a:p>
        </p:txBody>
      </p:sp>
      <p:sp>
        <p:nvSpPr>
          <p:cNvPr id="128" name="CuadroTexto 127"/>
          <p:cNvSpPr txBox="1"/>
          <p:nvPr/>
        </p:nvSpPr>
        <p:spPr>
          <a:xfrm>
            <a:off x="1741736" y="1667518"/>
            <a:ext cx="177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POLICY</a:t>
            </a:r>
            <a:endParaRPr lang="es-ES" b="1" dirty="0"/>
          </a:p>
        </p:txBody>
      </p:sp>
      <p:sp>
        <p:nvSpPr>
          <p:cNvPr id="129" name="CuadroTexto 128"/>
          <p:cNvSpPr txBox="1"/>
          <p:nvPr/>
        </p:nvSpPr>
        <p:spPr>
          <a:xfrm>
            <a:off x="7150281" y="1633651"/>
            <a:ext cx="1297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RESEARCH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3489798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3903144"/>
              </p:ext>
            </p:extLst>
          </p:nvPr>
        </p:nvGraphicFramePr>
        <p:xfrm>
          <a:off x="2204967" y="662194"/>
          <a:ext cx="6650110" cy="736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5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4967" y="662194"/>
                        <a:ext cx="6650110" cy="736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6690166"/>
              </p:ext>
            </p:extLst>
          </p:nvPr>
        </p:nvGraphicFramePr>
        <p:xfrm>
          <a:off x="464485" y="311159"/>
          <a:ext cx="1581726" cy="10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6" name="Documento" r:id="rId7" imgW="5397500" imgH="3619500" progId="Word.Document.12">
                  <p:embed/>
                </p:oleObj>
              </mc:Choice>
              <mc:Fallback>
                <p:oleObj name="Documento" r:id="rId7" imgW="5397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485" y="311159"/>
                        <a:ext cx="1581726" cy="106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7766365"/>
              </p:ext>
            </p:extLst>
          </p:nvPr>
        </p:nvGraphicFramePr>
        <p:xfrm>
          <a:off x="464484" y="1343929"/>
          <a:ext cx="1581728" cy="32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7" name="Documento" r:id="rId10" imgW="5499100" imgH="990600" progId="Word.Document.12">
                  <p:embed/>
                </p:oleObj>
              </mc:Choice>
              <mc:Fallback>
                <p:oleObj name="Documento" r:id="rId10" imgW="5499100" imgH="99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4484" y="1343929"/>
                        <a:ext cx="1581728" cy="32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818062" y="2389135"/>
            <a:ext cx="787923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 smtClean="0"/>
              <a:t>The</a:t>
            </a:r>
            <a:r>
              <a:rPr lang="es-ES" b="1" dirty="0" smtClean="0"/>
              <a:t> </a:t>
            </a:r>
            <a:r>
              <a:rPr lang="es-ES" b="1" dirty="0" err="1" smtClean="0"/>
              <a:t>next</a:t>
            </a:r>
            <a:r>
              <a:rPr lang="es-ES" b="1" dirty="0" smtClean="0"/>
              <a:t> </a:t>
            </a:r>
            <a:r>
              <a:rPr lang="es-ES" b="1" dirty="0" err="1" smtClean="0"/>
              <a:t>EUnetHTA</a:t>
            </a:r>
            <a:r>
              <a:rPr lang="es-ES" b="1" dirty="0" smtClean="0"/>
              <a:t> </a:t>
            </a:r>
            <a:r>
              <a:rPr lang="es-ES" b="1" dirty="0" err="1" smtClean="0"/>
              <a:t>Conference</a:t>
            </a:r>
            <a:r>
              <a:rPr lang="es-ES" b="1" dirty="0" smtClean="0"/>
              <a:t> 8-9th </a:t>
            </a:r>
            <a:r>
              <a:rPr lang="es-ES" b="1" dirty="0" err="1" smtClean="0"/>
              <a:t>December</a:t>
            </a:r>
            <a:r>
              <a:rPr lang="es-ES" b="1" dirty="0" smtClean="0"/>
              <a:t> 2011 in Gdansk, </a:t>
            </a:r>
            <a:r>
              <a:rPr lang="es-ES" b="1" dirty="0" err="1" smtClean="0"/>
              <a:t>Poland</a:t>
            </a:r>
            <a:endParaRPr lang="es-ES" b="1" dirty="0" smtClean="0"/>
          </a:p>
          <a:p>
            <a:pPr algn="ctr"/>
            <a:endParaRPr lang="es-ES" b="1" dirty="0"/>
          </a:p>
          <a:p>
            <a:pPr algn="ctr"/>
            <a:r>
              <a:rPr lang="es-ES" dirty="0" smtClean="0"/>
              <a:t>EANA as </a:t>
            </a:r>
            <a:r>
              <a:rPr lang="es-ES" dirty="0" err="1" smtClean="0"/>
              <a:t>future</a:t>
            </a:r>
            <a:r>
              <a:rPr lang="es-ES" dirty="0" smtClean="0"/>
              <a:t> </a:t>
            </a:r>
            <a:r>
              <a:rPr lang="es-ES" dirty="0" err="1" smtClean="0"/>
              <a:t>EUnetHTA</a:t>
            </a:r>
            <a:r>
              <a:rPr lang="es-ES" dirty="0" smtClean="0"/>
              <a:t> </a:t>
            </a:r>
            <a:r>
              <a:rPr lang="es-ES" dirty="0" err="1" smtClean="0"/>
              <a:t>Associate</a:t>
            </a:r>
            <a:r>
              <a:rPr lang="es-ES" dirty="0" smtClean="0"/>
              <a:t> ?</a:t>
            </a:r>
          </a:p>
          <a:p>
            <a:pPr algn="ctr"/>
            <a:endParaRPr lang="es-ES" dirty="0"/>
          </a:p>
          <a:p>
            <a:pPr algn="ctr"/>
            <a:r>
              <a:rPr lang="es-ES" dirty="0" smtClean="0"/>
              <a:t>EANA as </a:t>
            </a:r>
            <a:r>
              <a:rPr lang="es-ES" dirty="0" err="1" smtClean="0"/>
              <a:t>future</a:t>
            </a:r>
            <a:r>
              <a:rPr lang="es-ES" dirty="0" smtClean="0"/>
              <a:t> </a:t>
            </a:r>
            <a:r>
              <a:rPr lang="es-ES" dirty="0" err="1" smtClean="0"/>
              <a:t>member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Stakeholder</a:t>
            </a:r>
            <a:r>
              <a:rPr lang="es-ES" dirty="0" smtClean="0"/>
              <a:t> </a:t>
            </a:r>
            <a:r>
              <a:rPr lang="es-ES" smtClean="0"/>
              <a:t>Forum</a:t>
            </a:r>
            <a:r>
              <a:rPr lang="es-ES" dirty="0" smtClean="0"/>
              <a:t> </a:t>
            </a:r>
            <a:r>
              <a:rPr lang="es-ES" dirty="0" smtClean="0"/>
              <a:t>?</a:t>
            </a:r>
          </a:p>
          <a:p>
            <a:pPr algn="ctr"/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481528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3903144"/>
              </p:ext>
            </p:extLst>
          </p:nvPr>
        </p:nvGraphicFramePr>
        <p:xfrm>
          <a:off x="2204967" y="662194"/>
          <a:ext cx="6650110" cy="736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3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4967" y="662194"/>
                        <a:ext cx="6650110" cy="736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6690166"/>
              </p:ext>
            </p:extLst>
          </p:nvPr>
        </p:nvGraphicFramePr>
        <p:xfrm>
          <a:off x="464485" y="311159"/>
          <a:ext cx="1581726" cy="10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4" name="Documento" r:id="rId7" imgW="5397500" imgH="3619500" progId="Word.Document.12">
                  <p:embed/>
                </p:oleObj>
              </mc:Choice>
              <mc:Fallback>
                <p:oleObj name="Documento" r:id="rId7" imgW="5397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485" y="311159"/>
                        <a:ext cx="1581726" cy="106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7766365"/>
              </p:ext>
            </p:extLst>
          </p:nvPr>
        </p:nvGraphicFramePr>
        <p:xfrm>
          <a:off x="464484" y="1343929"/>
          <a:ext cx="1581728" cy="32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5" name="Documento" r:id="rId10" imgW="5499100" imgH="990600" progId="Word.Document.12">
                  <p:embed/>
                </p:oleObj>
              </mc:Choice>
              <mc:Fallback>
                <p:oleObj name="Documento" r:id="rId10" imgW="5499100" imgH="99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4484" y="1343929"/>
                        <a:ext cx="1581728" cy="32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187450" y="3068638"/>
            <a:ext cx="69135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CH" sz="3400" b="1">
                <a:latin typeface="Arial Rounded MT Bold" charset="0"/>
              </a:rPr>
              <a:t>Thank you for your attention</a:t>
            </a:r>
            <a:endParaRPr lang="de-DE" sz="3400" b="1">
              <a:latin typeface="Arial Rounded MT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147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3389966"/>
              </p:ext>
            </p:extLst>
          </p:nvPr>
        </p:nvGraphicFramePr>
        <p:xfrm>
          <a:off x="2204967" y="662194"/>
          <a:ext cx="6650110" cy="736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8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4967" y="662194"/>
                        <a:ext cx="6650110" cy="736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5004854"/>
              </p:ext>
            </p:extLst>
          </p:nvPr>
        </p:nvGraphicFramePr>
        <p:xfrm>
          <a:off x="464485" y="311159"/>
          <a:ext cx="1581726" cy="10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9" name="Documento" r:id="rId7" imgW="5397500" imgH="3619500" progId="Word.Document.12">
                  <p:embed/>
                </p:oleObj>
              </mc:Choice>
              <mc:Fallback>
                <p:oleObj name="Documento" r:id="rId7" imgW="5397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485" y="311159"/>
                        <a:ext cx="1581726" cy="106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606586"/>
              </p:ext>
            </p:extLst>
          </p:nvPr>
        </p:nvGraphicFramePr>
        <p:xfrm>
          <a:off x="464484" y="1343929"/>
          <a:ext cx="1581728" cy="32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0" name="Documento" r:id="rId10" imgW="5499100" imgH="990600" progId="Word.Document.12">
                  <p:embed/>
                </p:oleObj>
              </mc:Choice>
              <mc:Fallback>
                <p:oleObj name="Documento" r:id="rId10" imgW="5499100" imgH="99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4484" y="1343929"/>
                        <a:ext cx="1581728" cy="32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811428" y="1689966"/>
            <a:ext cx="8043649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 smtClean="0"/>
              <a:t>Technology</a:t>
            </a:r>
            <a:r>
              <a:rPr lang="es-ES" sz="2400" dirty="0" smtClean="0"/>
              <a:t> has </a:t>
            </a:r>
            <a:r>
              <a:rPr lang="es-ES" sz="2400" dirty="0" err="1" smtClean="0"/>
              <a:t>been</a:t>
            </a:r>
            <a:r>
              <a:rPr lang="es-ES" sz="2400" dirty="0" smtClean="0"/>
              <a:t> </a:t>
            </a:r>
            <a:r>
              <a:rPr lang="es-ES" sz="2400" dirty="0" err="1" smtClean="0"/>
              <a:t>defined</a:t>
            </a:r>
            <a:r>
              <a:rPr lang="es-ES" sz="2400" dirty="0" smtClean="0"/>
              <a:t> as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organization</a:t>
            </a:r>
            <a:r>
              <a:rPr lang="es-ES" sz="2400" dirty="0" smtClean="0"/>
              <a:t> of </a:t>
            </a:r>
            <a:r>
              <a:rPr lang="es-ES" sz="2400" dirty="0" err="1" smtClean="0"/>
              <a:t>knowledge</a:t>
            </a:r>
            <a:r>
              <a:rPr lang="es-ES" sz="2400" dirty="0" smtClean="0"/>
              <a:t> </a:t>
            </a:r>
            <a:r>
              <a:rPr lang="es-ES" sz="2400" dirty="0" err="1" smtClean="0"/>
              <a:t>for</a:t>
            </a:r>
            <a:r>
              <a:rPr lang="es-ES" sz="2400" dirty="0" smtClean="0"/>
              <a:t> </a:t>
            </a:r>
            <a:r>
              <a:rPr lang="es-ES" sz="2400" dirty="0" err="1" smtClean="0"/>
              <a:t>practical</a:t>
            </a:r>
            <a:r>
              <a:rPr lang="es-ES" sz="2400" dirty="0" smtClean="0"/>
              <a:t> </a:t>
            </a:r>
            <a:r>
              <a:rPr lang="es-ES" sz="2400" dirty="0" err="1" smtClean="0"/>
              <a:t>purposes</a:t>
            </a:r>
            <a:r>
              <a:rPr lang="es-ES" sz="2400" dirty="0" smtClean="0"/>
              <a:t>, i.e. </a:t>
            </a:r>
            <a:r>
              <a:rPr lang="es-ES" sz="2400" dirty="0" err="1"/>
              <a:t>t</a:t>
            </a:r>
            <a:r>
              <a:rPr lang="es-ES" sz="2400" dirty="0" err="1" smtClean="0"/>
              <a:t>ools</a:t>
            </a:r>
            <a:r>
              <a:rPr lang="es-ES" sz="2400" dirty="0" smtClean="0"/>
              <a:t> in </a:t>
            </a:r>
            <a:r>
              <a:rPr lang="es-ES" sz="2400" dirty="0" err="1" smtClean="0"/>
              <a:t>the</a:t>
            </a:r>
            <a:r>
              <a:rPr lang="es-ES" sz="2400" dirty="0" smtClean="0"/>
              <a:t> general </a:t>
            </a:r>
            <a:r>
              <a:rPr lang="es-ES" sz="2400" dirty="0" err="1" smtClean="0"/>
              <a:t>sense</a:t>
            </a:r>
            <a:r>
              <a:rPr lang="es-ES" sz="2400" dirty="0" smtClean="0"/>
              <a:t> – </a:t>
            </a:r>
            <a:r>
              <a:rPr lang="es-ES" sz="2400" dirty="0" err="1" smtClean="0"/>
              <a:t>from</a:t>
            </a:r>
            <a:r>
              <a:rPr lang="es-ES" sz="2400" dirty="0" smtClean="0"/>
              <a:t> machines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linguistic</a:t>
            </a:r>
            <a:r>
              <a:rPr lang="es-ES" sz="2400" dirty="0" smtClean="0"/>
              <a:t> and </a:t>
            </a:r>
            <a:r>
              <a:rPr lang="es-ES" sz="2400" dirty="0" err="1" smtClean="0"/>
              <a:t>intellectual</a:t>
            </a:r>
            <a:r>
              <a:rPr lang="es-ES" sz="2400" dirty="0" smtClean="0"/>
              <a:t> </a:t>
            </a:r>
            <a:r>
              <a:rPr lang="es-ES" sz="2400" dirty="0" err="1" smtClean="0"/>
              <a:t>tools</a:t>
            </a:r>
            <a:r>
              <a:rPr lang="es-ES" sz="2400" dirty="0" smtClean="0"/>
              <a:t> ( Mesthene,1977 )</a:t>
            </a:r>
          </a:p>
          <a:p>
            <a:r>
              <a:rPr lang="es-ES" sz="2400" dirty="0" smtClean="0"/>
              <a:t> </a:t>
            </a:r>
          </a:p>
          <a:p>
            <a:r>
              <a:rPr lang="es-ES" sz="2400" dirty="0" smtClean="0"/>
              <a:t>HTA </a:t>
            </a:r>
            <a:r>
              <a:rPr lang="es-ES" sz="2400" dirty="0" err="1" smtClean="0"/>
              <a:t>aims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provide</a:t>
            </a:r>
            <a:r>
              <a:rPr lang="es-ES" sz="2400" dirty="0" smtClean="0"/>
              <a:t> </a:t>
            </a:r>
            <a:r>
              <a:rPr lang="es-ES" sz="2400" dirty="0" err="1" smtClean="0"/>
              <a:t>structured</a:t>
            </a:r>
            <a:r>
              <a:rPr lang="es-ES" sz="2400" dirty="0" smtClean="0"/>
              <a:t>, </a:t>
            </a:r>
            <a:r>
              <a:rPr lang="es-ES" sz="2400" dirty="0" err="1" smtClean="0"/>
              <a:t>evidence-based</a:t>
            </a:r>
            <a:r>
              <a:rPr lang="es-ES" sz="2400" dirty="0" smtClean="0"/>
              <a:t> input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policy-making</a:t>
            </a:r>
            <a:r>
              <a:rPr lang="es-ES" sz="2400" dirty="0" smtClean="0"/>
              <a:t> in </a:t>
            </a:r>
            <a:r>
              <a:rPr lang="es-ES" sz="2400" dirty="0" err="1" smtClean="0"/>
              <a:t>order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inform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formulation</a:t>
            </a:r>
            <a:r>
              <a:rPr lang="es-ES" sz="2400" dirty="0" smtClean="0"/>
              <a:t> of </a:t>
            </a:r>
            <a:r>
              <a:rPr lang="es-ES" sz="2400" dirty="0" err="1" smtClean="0"/>
              <a:t>safe</a:t>
            </a:r>
            <a:r>
              <a:rPr lang="es-ES" sz="2400" dirty="0" smtClean="0"/>
              <a:t> and </a:t>
            </a:r>
            <a:r>
              <a:rPr lang="es-ES" sz="2400" dirty="0" err="1" smtClean="0"/>
              <a:t>effective</a:t>
            </a:r>
            <a:r>
              <a:rPr lang="es-ES" sz="2400" dirty="0" smtClean="0"/>
              <a:t> </a:t>
            </a:r>
            <a:r>
              <a:rPr lang="es-ES" sz="2400" dirty="0" err="1" smtClean="0"/>
              <a:t>health</a:t>
            </a:r>
            <a:r>
              <a:rPr lang="es-ES" sz="2400" dirty="0" smtClean="0"/>
              <a:t> </a:t>
            </a:r>
            <a:r>
              <a:rPr lang="es-ES" sz="2400" dirty="0" err="1" smtClean="0"/>
              <a:t>policies</a:t>
            </a:r>
            <a:r>
              <a:rPr lang="es-ES" sz="2400" dirty="0" smtClean="0"/>
              <a:t> </a:t>
            </a:r>
            <a:r>
              <a:rPr lang="es-ES" sz="2400" dirty="0" err="1" smtClean="0"/>
              <a:t>that</a:t>
            </a:r>
            <a:r>
              <a:rPr lang="es-ES" sz="2400" dirty="0" smtClean="0"/>
              <a:t> are </a:t>
            </a:r>
            <a:r>
              <a:rPr lang="es-ES" sz="2400" dirty="0" err="1" smtClean="0"/>
              <a:t>patient-focused</a:t>
            </a:r>
            <a:r>
              <a:rPr lang="es-ES" sz="2400" dirty="0" smtClean="0"/>
              <a:t> and </a:t>
            </a:r>
            <a:r>
              <a:rPr lang="es-ES" sz="2400" dirty="0" err="1" smtClean="0"/>
              <a:t>seek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achieve</a:t>
            </a:r>
            <a:r>
              <a:rPr lang="es-ES" sz="2400" dirty="0" smtClean="0"/>
              <a:t> </a:t>
            </a:r>
            <a:r>
              <a:rPr lang="es-ES" sz="2400" dirty="0" err="1" smtClean="0"/>
              <a:t>best</a:t>
            </a:r>
            <a:r>
              <a:rPr lang="es-ES" sz="2400" dirty="0" smtClean="0"/>
              <a:t> </a:t>
            </a:r>
            <a:r>
              <a:rPr lang="es-ES" sz="2400" dirty="0" err="1" smtClean="0"/>
              <a:t>value</a:t>
            </a:r>
            <a:r>
              <a:rPr lang="es-ES" sz="2400" dirty="0" smtClean="0"/>
              <a:t>.</a:t>
            </a:r>
          </a:p>
          <a:p>
            <a:endParaRPr lang="es-ES" sz="2400" dirty="0" smtClean="0"/>
          </a:p>
          <a:p>
            <a:r>
              <a:rPr lang="es-ES" sz="2400" dirty="0" smtClean="0"/>
              <a:t>HTA </a:t>
            </a:r>
            <a:r>
              <a:rPr lang="es-ES" sz="2400" dirty="0" err="1" smtClean="0"/>
              <a:t>must</a:t>
            </a:r>
            <a:r>
              <a:rPr lang="es-ES" sz="2400" dirty="0" smtClean="0"/>
              <a:t> </a:t>
            </a:r>
            <a:r>
              <a:rPr lang="es-ES" sz="2400" dirty="0" err="1" smtClean="0"/>
              <a:t>always</a:t>
            </a:r>
            <a:r>
              <a:rPr lang="es-ES" sz="2400" dirty="0" smtClean="0"/>
              <a:t> be </a:t>
            </a:r>
            <a:r>
              <a:rPr lang="es-ES" sz="2400" dirty="0" err="1" smtClean="0"/>
              <a:t>rooted</a:t>
            </a:r>
            <a:r>
              <a:rPr lang="es-ES" sz="2400" dirty="0" smtClean="0"/>
              <a:t> </a:t>
            </a:r>
            <a:r>
              <a:rPr lang="es-ES" sz="2400" dirty="0" err="1" smtClean="0"/>
              <a:t>firmly</a:t>
            </a:r>
            <a:r>
              <a:rPr lang="es-ES" sz="2400" dirty="0" smtClean="0"/>
              <a:t> in </a:t>
            </a:r>
            <a:r>
              <a:rPr lang="es-ES" sz="2400" dirty="0" err="1" smtClean="0"/>
              <a:t>research</a:t>
            </a:r>
            <a:r>
              <a:rPr lang="es-ES" sz="2400" dirty="0" smtClean="0"/>
              <a:t> and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scientific</a:t>
            </a:r>
            <a:r>
              <a:rPr lang="es-ES" sz="2400" dirty="0" smtClean="0"/>
              <a:t> </a:t>
            </a:r>
            <a:r>
              <a:rPr lang="es-ES" sz="2400" dirty="0" err="1" smtClean="0"/>
              <a:t>method</a:t>
            </a:r>
            <a:r>
              <a:rPr lang="es-ES" sz="2400" dirty="0" smtClean="0"/>
              <a:t> ( </a:t>
            </a:r>
            <a:r>
              <a:rPr lang="es-ES" sz="2400" dirty="0" err="1" smtClean="0"/>
              <a:t>Kristensen</a:t>
            </a:r>
            <a:r>
              <a:rPr lang="es-ES" sz="2400" dirty="0" smtClean="0"/>
              <a:t>, 2006 )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011776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685800" y="2069452"/>
            <a:ext cx="795475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/>
              <a:t>HTA AGENCIES IN EUROPE</a:t>
            </a:r>
          </a:p>
          <a:p>
            <a:pPr algn="ctr"/>
            <a:endParaRPr lang="es-ES" sz="2000" b="1" dirty="0"/>
          </a:p>
          <a:p>
            <a:pPr algn="ctr"/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first</a:t>
            </a:r>
            <a:r>
              <a:rPr lang="es-ES" sz="2000" dirty="0" smtClean="0"/>
              <a:t> </a:t>
            </a:r>
            <a:r>
              <a:rPr lang="es-ES" sz="2000" dirty="0" err="1" smtClean="0"/>
              <a:t>national</a:t>
            </a:r>
            <a:r>
              <a:rPr lang="es-ES" sz="2000" dirty="0" smtClean="0"/>
              <a:t> HTA </a:t>
            </a:r>
            <a:r>
              <a:rPr lang="es-ES" sz="2000" dirty="0" err="1" smtClean="0"/>
              <a:t>agency</a:t>
            </a:r>
            <a:r>
              <a:rPr lang="es-ES" sz="2000" dirty="0" smtClean="0"/>
              <a:t> in </a:t>
            </a:r>
            <a:r>
              <a:rPr lang="es-ES" sz="2000" dirty="0" err="1" smtClean="0"/>
              <a:t>Sweden</a:t>
            </a:r>
            <a:r>
              <a:rPr lang="es-ES" sz="2000" dirty="0" smtClean="0"/>
              <a:t> in </a:t>
            </a:r>
            <a:r>
              <a:rPr lang="es-ES" sz="2000" dirty="0" err="1" smtClean="0"/>
              <a:t>the</a:t>
            </a:r>
            <a:r>
              <a:rPr lang="es-ES" sz="2000" dirty="0" smtClean="0"/>
              <a:t> 1980’s</a:t>
            </a:r>
          </a:p>
          <a:p>
            <a:pPr algn="ctr"/>
            <a:endParaRPr lang="es-ES" sz="2000" dirty="0" smtClean="0"/>
          </a:p>
          <a:p>
            <a:pPr algn="ctr"/>
            <a:r>
              <a:rPr lang="es-ES" sz="2000" dirty="0" err="1" smtClean="0"/>
              <a:t>The</a:t>
            </a:r>
            <a:r>
              <a:rPr lang="es-ES" sz="2000" dirty="0" smtClean="0"/>
              <a:t> HTA </a:t>
            </a:r>
            <a:r>
              <a:rPr lang="es-ES" sz="2000" dirty="0" err="1" smtClean="0"/>
              <a:t>programme</a:t>
            </a:r>
            <a:r>
              <a:rPr lang="es-ES" sz="2000" dirty="0" smtClean="0"/>
              <a:t> in </a:t>
            </a:r>
            <a:r>
              <a:rPr lang="es-ES" sz="2000" dirty="0" err="1" smtClean="0"/>
              <a:t>England</a:t>
            </a:r>
            <a:r>
              <a:rPr lang="es-ES" sz="2000" dirty="0" smtClean="0"/>
              <a:t> and </a:t>
            </a:r>
            <a:r>
              <a:rPr lang="es-ES" sz="2000" dirty="0" err="1" smtClean="0"/>
              <a:t>Wales</a:t>
            </a:r>
            <a:r>
              <a:rPr lang="es-ES" sz="2000" dirty="0" smtClean="0"/>
              <a:t> </a:t>
            </a:r>
            <a:r>
              <a:rPr lang="es-ES" sz="2000" dirty="0" err="1" smtClean="0"/>
              <a:t>was</a:t>
            </a:r>
            <a:r>
              <a:rPr lang="es-ES" sz="2000" dirty="0" smtClean="0"/>
              <a:t> </a:t>
            </a:r>
            <a:r>
              <a:rPr lang="es-ES" sz="2000" dirty="0" err="1" smtClean="0"/>
              <a:t>established</a:t>
            </a:r>
            <a:r>
              <a:rPr lang="es-ES" sz="2000" dirty="0" smtClean="0"/>
              <a:t> in 1993 as </a:t>
            </a:r>
            <a:r>
              <a:rPr lang="es-ES" sz="2000" dirty="0" err="1" smtClean="0"/>
              <a:t>part</a:t>
            </a:r>
            <a:r>
              <a:rPr lang="es-ES" sz="2000" dirty="0" smtClean="0"/>
              <a:t> of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National</a:t>
            </a:r>
            <a:r>
              <a:rPr lang="es-ES" sz="2000" dirty="0" smtClean="0"/>
              <a:t> </a:t>
            </a:r>
            <a:r>
              <a:rPr lang="es-ES" sz="2000" dirty="0" err="1" smtClean="0"/>
              <a:t>Institute</a:t>
            </a:r>
            <a:r>
              <a:rPr lang="es-ES" sz="2000" dirty="0" smtClean="0"/>
              <a:t> </a:t>
            </a:r>
            <a:r>
              <a:rPr lang="es-ES" sz="2000" dirty="0" err="1" smtClean="0"/>
              <a:t>for</a:t>
            </a:r>
            <a:r>
              <a:rPr lang="es-ES" sz="2000" dirty="0" smtClean="0"/>
              <a:t> </a:t>
            </a:r>
            <a:r>
              <a:rPr lang="es-ES" sz="2000" dirty="0" err="1" smtClean="0"/>
              <a:t>Health</a:t>
            </a:r>
            <a:r>
              <a:rPr lang="es-ES" sz="2000" dirty="0" smtClean="0"/>
              <a:t> </a:t>
            </a:r>
            <a:r>
              <a:rPr lang="es-ES" sz="2000" dirty="0" err="1" smtClean="0"/>
              <a:t>research</a:t>
            </a:r>
            <a:r>
              <a:rPr lang="es-ES" sz="2000" dirty="0" smtClean="0"/>
              <a:t>. In 1999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National</a:t>
            </a:r>
            <a:r>
              <a:rPr lang="es-ES" sz="2000" dirty="0" smtClean="0"/>
              <a:t> </a:t>
            </a:r>
            <a:r>
              <a:rPr lang="es-ES" sz="2000" dirty="0" err="1" smtClean="0"/>
              <a:t>Institute</a:t>
            </a:r>
            <a:r>
              <a:rPr lang="es-ES" sz="2000" dirty="0" smtClean="0"/>
              <a:t> </a:t>
            </a:r>
            <a:r>
              <a:rPr lang="es-ES" sz="2000" dirty="0" err="1" smtClean="0"/>
              <a:t>for</a:t>
            </a:r>
            <a:r>
              <a:rPr lang="es-ES" sz="2000" dirty="0" smtClean="0"/>
              <a:t> </a:t>
            </a:r>
            <a:r>
              <a:rPr lang="es-ES" sz="2000" dirty="0" err="1" smtClean="0"/>
              <a:t>Health</a:t>
            </a:r>
            <a:r>
              <a:rPr lang="es-ES" sz="2000" dirty="0" smtClean="0"/>
              <a:t> and </a:t>
            </a:r>
            <a:r>
              <a:rPr lang="es-ES" sz="2000" dirty="0" err="1" smtClean="0"/>
              <a:t>Clinical</a:t>
            </a:r>
            <a:r>
              <a:rPr lang="es-ES" sz="2000" dirty="0" smtClean="0"/>
              <a:t> </a:t>
            </a:r>
            <a:r>
              <a:rPr lang="es-ES" sz="2000" dirty="0" err="1" smtClean="0"/>
              <a:t>Excellence</a:t>
            </a:r>
            <a:r>
              <a:rPr lang="es-ES" sz="2000" dirty="0" smtClean="0"/>
              <a:t> ( NICE ) </a:t>
            </a:r>
            <a:r>
              <a:rPr lang="es-ES" sz="2000" dirty="0" err="1" smtClean="0"/>
              <a:t>was</a:t>
            </a:r>
            <a:r>
              <a:rPr lang="es-ES" sz="2000" dirty="0" smtClean="0"/>
              <a:t> </a:t>
            </a:r>
            <a:r>
              <a:rPr lang="es-ES" sz="2000" dirty="0" err="1" smtClean="0"/>
              <a:t>established</a:t>
            </a:r>
            <a:r>
              <a:rPr lang="es-ES" sz="2000" dirty="0" smtClean="0"/>
              <a:t>.</a:t>
            </a:r>
          </a:p>
          <a:p>
            <a:pPr algn="ctr"/>
            <a:endParaRPr lang="es-ES" sz="2000" dirty="0" smtClean="0"/>
          </a:p>
          <a:p>
            <a:pPr algn="ctr"/>
            <a:r>
              <a:rPr lang="es-ES" sz="2000" dirty="0" smtClean="0"/>
              <a:t>At </a:t>
            </a:r>
            <a:r>
              <a:rPr lang="es-ES" sz="2000" dirty="0" err="1" smtClean="0"/>
              <a:t>present</a:t>
            </a:r>
            <a:r>
              <a:rPr lang="es-ES" sz="2000" dirty="0" smtClean="0"/>
              <a:t> a </a:t>
            </a:r>
            <a:r>
              <a:rPr lang="es-ES" sz="2000" dirty="0" err="1" smtClean="0"/>
              <a:t>majority</a:t>
            </a:r>
            <a:r>
              <a:rPr lang="es-ES" sz="2000" dirty="0" smtClean="0"/>
              <a:t> of EU </a:t>
            </a:r>
            <a:r>
              <a:rPr lang="es-ES" sz="2000" dirty="0" err="1" smtClean="0"/>
              <a:t>Member</a:t>
            </a:r>
            <a:r>
              <a:rPr lang="es-ES" sz="2000" dirty="0" smtClean="0"/>
              <a:t> </a:t>
            </a:r>
            <a:r>
              <a:rPr lang="es-ES" sz="2000" dirty="0" err="1" smtClean="0"/>
              <a:t>States</a:t>
            </a:r>
            <a:r>
              <a:rPr lang="es-ES" sz="2000" dirty="0" smtClean="0"/>
              <a:t> </a:t>
            </a:r>
            <a:r>
              <a:rPr lang="es-ES" sz="2000" dirty="0" err="1" smtClean="0"/>
              <a:t>have</a:t>
            </a:r>
            <a:r>
              <a:rPr lang="es-ES" sz="2000" dirty="0" smtClean="0"/>
              <a:t> </a:t>
            </a:r>
            <a:r>
              <a:rPr lang="es-ES" sz="2000" dirty="0" err="1" smtClean="0"/>
              <a:t>public</a:t>
            </a:r>
            <a:r>
              <a:rPr lang="es-ES" sz="2000" dirty="0" smtClean="0"/>
              <a:t> sector HTA agencies </a:t>
            </a:r>
            <a:r>
              <a:rPr lang="es-ES" sz="2000" dirty="0" err="1" smtClean="0"/>
              <a:t>that</a:t>
            </a:r>
            <a:r>
              <a:rPr lang="es-ES" sz="2000" dirty="0" smtClean="0"/>
              <a:t> </a:t>
            </a:r>
            <a:r>
              <a:rPr lang="es-ES" sz="2000" dirty="0" err="1" smtClean="0"/>
              <a:t>provide</a:t>
            </a:r>
            <a:r>
              <a:rPr lang="es-ES" sz="2000" dirty="0" smtClean="0"/>
              <a:t> </a:t>
            </a:r>
            <a:r>
              <a:rPr lang="es-ES" sz="2000" dirty="0" err="1" smtClean="0"/>
              <a:t>information</a:t>
            </a:r>
            <a:r>
              <a:rPr lang="es-ES" sz="2000" dirty="0" smtClean="0"/>
              <a:t> </a:t>
            </a:r>
            <a:r>
              <a:rPr lang="es-ES" sz="2000" dirty="0" err="1" smtClean="0"/>
              <a:t>for</a:t>
            </a:r>
            <a:r>
              <a:rPr lang="es-ES" sz="2000" dirty="0" smtClean="0"/>
              <a:t> </a:t>
            </a:r>
            <a:r>
              <a:rPr lang="es-ES" sz="2000" dirty="0" err="1" smtClean="0"/>
              <a:t>decision</a:t>
            </a:r>
            <a:r>
              <a:rPr lang="es-ES" sz="2000" dirty="0" smtClean="0"/>
              <a:t>-and </a:t>
            </a:r>
            <a:r>
              <a:rPr lang="es-ES" sz="2000" dirty="0" err="1" smtClean="0"/>
              <a:t>policy-making</a:t>
            </a:r>
            <a:r>
              <a:rPr lang="es-ES" sz="2000" dirty="0" smtClean="0"/>
              <a:t> at regional </a:t>
            </a:r>
            <a:r>
              <a:rPr lang="es-ES" sz="2000" dirty="0" err="1" smtClean="0"/>
              <a:t>or</a:t>
            </a:r>
            <a:r>
              <a:rPr lang="es-ES" sz="2000" dirty="0" smtClean="0"/>
              <a:t> </a:t>
            </a:r>
            <a:r>
              <a:rPr lang="es-ES" sz="2000" dirty="0" err="1" smtClean="0"/>
              <a:t>national</a:t>
            </a:r>
            <a:r>
              <a:rPr lang="es-ES" sz="2000" dirty="0" smtClean="0"/>
              <a:t> </a:t>
            </a:r>
            <a:r>
              <a:rPr lang="es-ES" sz="2000" dirty="0" err="1" smtClean="0"/>
              <a:t>levels</a:t>
            </a:r>
            <a:r>
              <a:rPr lang="es-ES" sz="2000" dirty="0" smtClean="0"/>
              <a:t>.</a:t>
            </a:r>
            <a:endParaRPr lang="es-ES" sz="2000" dirty="0"/>
          </a:p>
        </p:txBody>
      </p:sp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4902954"/>
              </p:ext>
            </p:extLst>
          </p:nvPr>
        </p:nvGraphicFramePr>
        <p:xfrm>
          <a:off x="2204967" y="662194"/>
          <a:ext cx="6650110" cy="736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6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4967" y="662194"/>
                        <a:ext cx="6650110" cy="736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4767942"/>
              </p:ext>
            </p:extLst>
          </p:nvPr>
        </p:nvGraphicFramePr>
        <p:xfrm>
          <a:off x="464485" y="311159"/>
          <a:ext cx="1581726" cy="10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7" name="Documento" r:id="rId7" imgW="5397500" imgH="3619500" progId="Word.Document.12">
                  <p:embed/>
                </p:oleObj>
              </mc:Choice>
              <mc:Fallback>
                <p:oleObj name="Documento" r:id="rId7" imgW="5397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485" y="311159"/>
                        <a:ext cx="1581726" cy="106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4850440"/>
              </p:ext>
            </p:extLst>
          </p:nvPr>
        </p:nvGraphicFramePr>
        <p:xfrm>
          <a:off x="464484" y="1343929"/>
          <a:ext cx="1581728" cy="32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8" name="Documento" r:id="rId10" imgW="5499100" imgH="990600" progId="Word.Document.12">
                  <p:embed/>
                </p:oleObj>
              </mc:Choice>
              <mc:Fallback>
                <p:oleObj name="Documento" r:id="rId10" imgW="5499100" imgH="99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4484" y="1343929"/>
                        <a:ext cx="1581728" cy="32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2335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685800" y="1782037"/>
            <a:ext cx="7954750" cy="6186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INTERNATIONAL COLLABORATION AND NETWORKING</a:t>
            </a:r>
          </a:p>
          <a:p>
            <a:pPr algn="ctr"/>
            <a:endParaRPr lang="es-ES" b="1" dirty="0" smtClean="0"/>
          </a:p>
          <a:p>
            <a:pPr algn="ctr"/>
            <a:r>
              <a:rPr lang="es-ES" dirty="0" smtClean="0"/>
              <a:t>International Network of Agencies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Health</a:t>
            </a:r>
            <a:r>
              <a:rPr lang="es-ES" dirty="0" smtClean="0"/>
              <a:t> </a:t>
            </a:r>
            <a:r>
              <a:rPr lang="es-ES" dirty="0" err="1" smtClean="0"/>
              <a:t>Technology</a:t>
            </a:r>
            <a:r>
              <a:rPr lang="es-ES" dirty="0" smtClean="0"/>
              <a:t> </a:t>
            </a:r>
            <a:r>
              <a:rPr lang="es-ES" dirty="0" err="1" smtClean="0"/>
              <a:t>Assessment</a:t>
            </a:r>
            <a:r>
              <a:rPr lang="es-ES" dirty="0" smtClean="0"/>
              <a:t> INAHTA, a non-</a:t>
            </a:r>
            <a:r>
              <a:rPr lang="es-ES" dirty="0" err="1" smtClean="0"/>
              <a:t>profit</a:t>
            </a:r>
            <a:r>
              <a:rPr lang="es-ES" dirty="0" smtClean="0"/>
              <a:t> </a:t>
            </a:r>
            <a:r>
              <a:rPr lang="es-ES" dirty="0" err="1" smtClean="0"/>
              <a:t>umbrella</a:t>
            </a:r>
            <a:r>
              <a:rPr lang="es-ES" dirty="0" smtClean="0"/>
              <a:t> </a:t>
            </a:r>
            <a:r>
              <a:rPr lang="es-ES" dirty="0" err="1" smtClean="0"/>
              <a:t>organization</a:t>
            </a:r>
            <a:r>
              <a:rPr lang="es-ES" dirty="0" smtClean="0"/>
              <a:t> </a:t>
            </a:r>
            <a:r>
              <a:rPr lang="es-ES" dirty="0" err="1" smtClean="0"/>
              <a:t>established</a:t>
            </a:r>
            <a:r>
              <a:rPr lang="es-ES" dirty="0" smtClean="0"/>
              <a:t> in 1993</a:t>
            </a:r>
          </a:p>
          <a:p>
            <a:pPr algn="ctr"/>
            <a:endParaRPr lang="es-ES" dirty="0"/>
          </a:p>
          <a:p>
            <a:pPr algn="ctr"/>
            <a:r>
              <a:rPr lang="es-ES" dirty="0" err="1" smtClean="0"/>
              <a:t>The</a:t>
            </a:r>
            <a:r>
              <a:rPr lang="es-ES" dirty="0" smtClean="0"/>
              <a:t> EUR-ASSESS Project ( 1994-97 ) : </a:t>
            </a:r>
            <a:r>
              <a:rPr lang="es-ES" dirty="0" err="1" smtClean="0"/>
              <a:t>establishment</a:t>
            </a:r>
            <a:r>
              <a:rPr lang="es-ES" dirty="0" smtClean="0"/>
              <a:t> of a </a:t>
            </a:r>
            <a:r>
              <a:rPr lang="es-ES" dirty="0" err="1" smtClean="0"/>
              <a:t>common</a:t>
            </a:r>
            <a:r>
              <a:rPr lang="es-ES" dirty="0" smtClean="0"/>
              <a:t> and </a:t>
            </a:r>
            <a:r>
              <a:rPr lang="es-ES" dirty="0" err="1" smtClean="0"/>
              <a:t>consistent</a:t>
            </a:r>
            <a:r>
              <a:rPr lang="es-ES" dirty="0" smtClean="0"/>
              <a:t> </a:t>
            </a:r>
            <a:r>
              <a:rPr lang="es-ES" dirty="0" err="1" smtClean="0"/>
              <a:t>understanding</a:t>
            </a:r>
            <a:r>
              <a:rPr lang="es-ES" dirty="0" smtClean="0"/>
              <a:t> of HTA in </a:t>
            </a:r>
            <a:r>
              <a:rPr lang="es-ES" dirty="0" err="1" smtClean="0"/>
              <a:t>Europe</a:t>
            </a:r>
            <a:endParaRPr lang="es-ES" dirty="0" smtClean="0"/>
          </a:p>
          <a:p>
            <a:pPr algn="ctr"/>
            <a:endParaRPr lang="es-ES" dirty="0" smtClean="0"/>
          </a:p>
          <a:p>
            <a:pPr algn="ctr"/>
            <a:r>
              <a:rPr lang="es-ES" dirty="0" err="1" smtClean="0"/>
              <a:t>The</a:t>
            </a:r>
            <a:r>
              <a:rPr lang="es-ES" dirty="0" smtClean="0"/>
              <a:t> ECHTA/ECAHI PROJECT ( 2000-02 ): </a:t>
            </a:r>
            <a:r>
              <a:rPr lang="es-ES" dirty="0" err="1" smtClean="0"/>
              <a:t>creation</a:t>
            </a:r>
            <a:r>
              <a:rPr lang="es-ES" dirty="0" smtClean="0"/>
              <a:t> of a </a:t>
            </a:r>
            <a:r>
              <a:rPr lang="es-ES" dirty="0" err="1" smtClean="0"/>
              <a:t>sustainable</a:t>
            </a:r>
            <a:r>
              <a:rPr lang="es-ES" dirty="0" smtClean="0"/>
              <a:t> </a:t>
            </a:r>
            <a:r>
              <a:rPr lang="es-ES" dirty="0" err="1" smtClean="0"/>
              <a:t>network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HTA </a:t>
            </a:r>
            <a:r>
              <a:rPr lang="es-ES" dirty="0" err="1" smtClean="0"/>
              <a:t>within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EU</a:t>
            </a:r>
          </a:p>
          <a:p>
            <a:pPr algn="ctr"/>
            <a:endParaRPr lang="es-ES" dirty="0" smtClean="0"/>
          </a:p>
          <a:p>
            <a:pPr algn="ctr"/>
            <a:r>
              <a:rPr lang="es-ES" dirty="0" err="1" smtClean="0"/>
              <a:t>EUnetHTA</a:t>
            </a:r>
            <a:r>
              <a:rPr lang="es-ES" dirty="0" smtClean="0"/>
              <a:t> Project : </a:t>
            </a:r>
            <a:r>
              <a:rPr lang="es-ES" dirty="0" err="1" smtClean="0"/>
              <a:t>connects</a:t>
            </a:r>
            <a:r>
              <a:rPr lang="es-ES" dirty="0" smtClean="0"/>
              <a:t> </a:t>
            </a:r>
            <a:r>
              <a:rPr lang="es-ES" dirty="0" err="1" smtClean="0"/>
              <a:t>public</a:t>
            </a:r>
            <a:r>
              <a:rPr lang="es-ES" dirty="0" smtClean="0"/>
              <a:t> HTA agencies and </a:t>
            </a:r>
            <a:r>
              <a:rPr lang="es-ES" dirty="0" err="1" smtClean="0"/>
              <a:t>academic</a:t>
            </a:r>
            <a:r>
              <a:rPr lang="es-ES" dirty="0" smtClean="0"/>
              <a:t> </a:t>
            </a:r>
            <a:r>
              <a:rPr lang="es-ES" dirty="0" err="1" smtClean="0"/>
              <a:t>institutions</a:t>
            </a:r>
            <a:r>
              <a:rPr lang="es-ES" dirty="0" smtClean="0"/>
              <a:t> as </a:t>
            </a:r>
            <a:r>
              <a:rPr lang="es-ES" dirty="0" err="1" smtClean="0"/>
              <a:t>well</a:t>
            </a:r>
            <a:r>
              <a:rPr lang="es-ES" dirty="0" smtClean="0"/>
              <a:t> as </a:t>
            </a:r>
            <a:r>
              <a:rPr lang="es-ES" dirty="0" err="1" smtClean="0"/>
              <a:t>ministries</a:t>
            </a:r>
            <a:r>
              <a:rPr lang="es-ES" dirty="0" smtClean="0"/>
              <a:t> of </a:t>
            </a:r>
            <a:r>
              <a:rPr lang="es-ES" dirty="0" err="1" smtClean="0"/>
              <a:t>health</a:t>
            </a:r>
            <a:r>
              <a:rPr lang="es-ES" dirty="0" smtClean="0"/>
              <a:t> and </a:t>
            </a:r>
            <a:r>
              <a:rPr lang="es-ES" dirty="0" err="1" smtClean="0"/>
              <a:t>international</a:t>
            </a:r>
            <a:r>
              <a:rPr lang="es-ES" dirty="0" smtClean="0"/>
              <a:t> </a:t>
            </a:r>
            <a:r>
              <a:rPr lang="es-ES" dirty="0" err="1" smtClean="0"/>
              <a:t>organizations</a:t>
            </a:r>
            <a:endParaRPr lang="es-ES" dirty="0" smtClean="0"/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EUROPEAN OBSERATORY OF HEALTH SYSTEMS AND POLICIES :</a:t>
            </a:r>
          </a:p>
          <a:p>
            <a:pPr algn="ctr"/>
            <a:r>
              <a:rPr lang="es-ES" dirty="0" err="1" smtClean="0"/>
              <a:t>Review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relationship</a:t>
            </a:r>
            <a:r>
              <a:rPr lang="es-ES" dirty="0" smtClean="0"/>
              <a:t> </a:t>
            </a:r>
            <a:r>
              <a:rPr lang="es-ES" dirty="0" err="1" smtClean="0"/>
              <a:t>between</a:t>
            </a:r>
            <a:r>
              <a:rPr lang="es-ES" dirty="0" smtClean="0"/>
              <a:t> HTA and </a:t>
            </a:r>
            <a:r>
              <a:rPr lang="es-ES" dirty="0" err="1" smtClean="0"/>
              <a:t>policy-making</a:t>
            </a:r>
            <a:endParaRPr lang="es-ES" dirty="0" smtClean="0"/>
          </a:p>
          <a:p>
            <a:pPr algn="ctr"/>
            <a:endParaRPr lang="es-ES" dirty="0" smtClean="0"/>
          </a:p>
          <a:p>
            <a:pPr algn="ctr"/>
            <a:endParaRPr lang="es-ES" dirty="0" smtClean="0"/>
          </a:p>
          <a:p>
            <a:pPr algn="ctr"/>
            <a:endParaRPr lang="es-ES" dirty="0" smtClean="0"/>
          </a:p>
          <a:p>
            <a:pPr algn="ctr"/>
            <a:endParaRPr lang="es-ES" dirty="0"/>
          </a:p>
          <a:p>
            <a:pPr algn="ctr"/>
            <a:endParaRPr lang="es-ES" dirty="0" smtClean="0"/>
          </a:p>
          <a:p>
            <a:pPr algn="ctr"/>
            <a:endParaRPr lang="es-ES" dirty="0" smtClean="0"/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0851189"/>
              </p:ext>
            </p:extLst>
          </p:nvPr>
        </p:nvGraphicFramePr>
        <p:xfrm>
          <a:off x="2204967" y="662194"/>
          <a:ext cx="6650110" cy="736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4967" y="662194"/>
                        <a:ext cx="6650110" cy="736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6396709"/>
              </p:ext>
            </p:extLst>
          </p:nvPr>
        </p:nvGraphicFramePr>
        <p:xfrm>
          <a:off x="464485" y="311159"/>
          <a:ext cx="1581726" cy="10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8" name="Documento" r:id="rId7" imgW="5397500" imgH="3619500" progId="Word.Document.12">
                  <p:embed/>
                </p:oleObj>
              </mc:Choice>
              <mc:Fallback>
                <p:oleObj name="Documento" r:id="rId7" imgW="5397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485" y="311159"/>
                        <a:ext cx="1581726" cy="106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9143915"/>
              </p:ext>
            </p:extLst>
          </p:nvPr>
        </p:nvGraphicFramePr>
        <p:xfrm>
          <a:off x="464484" y="1343929"/>
          <a:ext cx="1581728" cy="32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" name="Documento" r:id="rId10" imgW="5499100" imgH="990600" progId="Word.Document.12">
                  <p:embed/>
                </p:oleObj>
              </mc:Choice>
              <mc:Fallback>
                <p:oleObj name="Documento" r:id="rId10" imgW="5499100" imgH="99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4484" y="1343929"/>
                        <a:ext cx="1581728" cy="32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8366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9835109"/>
              </p:ext>
            </p:extLst>
          </p:nvPr>
        </p:nvGraphicFramePr>
        <p:xfrm>
          <a:off x="2204967" y="662194"/>
          <a:ext cx="6650110" cy="736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1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4967" y="662194"/>
                        <a:ext cx="6650110" cy="736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1599547"/>
              </p:ext>
            </p:extLst>
          </p:nvPr>
        </p:nvGraphicFramePr>
        <p:xfrm>
          <a:off x="464485" y="311159"/>
          <a:ext cx="1581726" cy="10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2" name="Documento" r:id="rId7" imgW="5397500" imgH="3619500" progId="Word.Document.12">
                  <p:embed/>
                </p:oleObj>
              </mc:Choice>
              <mc:Fallback>
                <p:oleObj name="Documento" r:id="rId7" imgW="5397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485" y="311159"/>
                        <a:ext cx="1581726" cy="106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4661720"/>
              </p:ext>
            </p:extLst>
          </p:nvPr>
        </p:nvGraphicFramePr>
        <p:xfrm>
          <a:off x="464484" y="1343929"/>
          <a:ext cx="1581728" cy="32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3" name="Documento" r:id="rId10" imgW="5499100" imgH="990600" progId="Word.Document.12">
                  <p:embed/>
                </p:oleObj>
              </mc:Choice>
              <mc:Fallback>
                <p:oleObj name="Documento" r:id="rId10" imgW="5499100" imgH="99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4484" y="1343929"/>
                        <a:ext cx="1581728" cy="32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49500" y="2307686"/>
            <a:ext cx="4432300" cy="351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374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rcRect t="9811" b="9811"/>
          <a:stretch>
            <a:fillRect/>
          </a:stretch>
        </p:blipFill>
        <p:spPr/>
      </p:pic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228306"/>
              </p:ext>
            </p:extLst>
          </p:nvPr>
        </p:nvGraphicFramePr>
        <p:xfrm>
          <a:off x="2204967" y="662194"/>
          <a:ext cx="6650110" cy="736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4" name="Documento" r:id="rId5" imgW="5486400" imgH="508000" progId="Word.Document.12">
                  <p:embed/>
                </p:oleObj>
              </mc:Choice>
              <mc:Fallback>
                <p:oleObj name="Documento" r:id="rId5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04967" y="662194"/>
                        <a:ext cx="6650110" cy="736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5637801"/>
              </p:ext>
            </p:extLst>
          </p:nvPr>
        </p:nvGraphicFramePr>
        <p:xfrm>
          <a:off x="464485" y="311159"/>
          <a:ext cx="1581726" cy="10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5" name="Documento" r:id="rId8" imgW="5397500" imgH="3619500" progId="Word.Document.12">
                  <p:embed/>
                </p:oleObj>
              </mc:Choice>
              <mc:Fallback>
                <p:oleObj name="Documento" r:id="rId8" imgW="5397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64485" y="311159"/>
                        <a:ext cx="1581726" cy="106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7962615"/>
              </p:ext>
            </p:extLst>
          </p:nvPr>
        </p:nvGraphicFramePr>
        <p:xfrm>
          <a:off x="464484" y="1343929"/>
          <a:ext cx="1581728" cy="32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6" name="Documento" r:id="rId11" imgW="5499100" imgH="990600" progId="Word.Document.12">
                  <p:embed/>
                </p:oleObj>
              </mc:Choice>
              <mc:Fallback>
                <p:oleObj name="Documento" r:id="rId11" imgW="5499100" imgH="99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4484" y="1343929"/>
                        <a:ext cx="1581728" cy="32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4076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1934519"/>
              </p:ext>
            </p:extLst>
          </p:nvPr>
        </p:nvGraphicFramePr>
        <p:xfrm>
          <a:off x="2204967" y="662194"/>
          <a:ext cx="6650110" cy="736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9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4967" y="662194"/>
                        <a:ext cx="6650110" cy="736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2050295"/>
              </p:ext>
            </p:extLst>
          </p:nvPr>
        </p:nvGraphicFramePr>
        <p:xfrm>
          <a:off x="464485" y="311159"/>
          <a:ext cx="1581726" cy="10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0" name="Documento" r:id="rId7" imgW="5397500" imgH="3619500" progId="Word.Document.12">
                  <p:embed/>
                </p:oleObj>
              </mc:Choice>
              <mc:Fallback>
                <p:oleObj name="Documento" r:id="rId7" imgW="5397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485" y="311159"/>
                        <a:ext cx="1581726" cy="106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94000" y="3048000"/>
            <a:ext cx="35560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55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9835109"/>
              </p:ext>
            </p:extLst>
          </p:nvPr>
        </p:nvGraphicFramePr>
        <p:xfrm>
          <a:off x="2204967" y="662194"/>
          <a:ext cx="6650110" cy="736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2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4967" y="662194"/>
                        <a:ext cx="6650110" cy="736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1599547"/>
              </p:ext>
            </p:extLst>
          </p:nvPr>
        </p:nvGraphicFramePr>
        <p:xfrm>
          <a:off x="464485" y="311159"/>
          <a:ext cx="1581726" cy="10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3" name="Documento" r:id="rId7" imgW="5397500" imgH="3619500" progId="Word.Document.12">
                  <p:embed/>
                </p:oleObj>
              </mc:Choice>
              <mc:Fallback>
                <p:oleObj name="Documento" r:id="rId7" imgW="5397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485" y="311159"/>
                        <a:ext cx="1581726" cy="106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4661720"/>
              </p:ext>
            </p:extLst>
          </p:nvPr>
        </p:nvGraphicFramePr>
        <p:xfrm>
          <a:off x="464484" y="1343929"/>
          <a:ext cx="1581728" cy="32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4" name="Documento" r:id="rId10" imgW="5499100" imgH="990600" progId="Word.Document.12">
                  <p:embed/>
                </p:oleObj>
              </mc:Choice>
              <mc:Fallback>
                <p:oleObj name="Documento" r:id="rId10" imgW="5499100" imgH="99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4484" y="1343929"/>
                        <a:ext cx="1581728" cy="32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16219" y="2006600"/>
            <a:ext cx="6832289" cy="4164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194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0507448"/>
              </p:ext>
            </p:extLst>
          </p:nvPr>
        </p:nvGraphicFramePr>
        <p:xfrm>
          <a:off x="2204967" y="662194"/>
          <a:ext cx="6650110" cy="736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4" name="Documento" r:id="rId4" imgW="5486400" imgH="508000" progId="Word.Document.12">
                  <p:embed/>
                </p:oleObj>
              </mc:Choice>
              <mc:Fallback>
                <p:oleObj name="Documento" r:id="rId4" imgW="5486400" imgH="508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04967" y="662194"/>
                        <a:ext cx="6650110" cy="736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17559"/>
              </p:ext>
            </p:extLst>
          </p:nvPr>
        </p:nvGraphicFramePr>
        <p:xfrm>
          <a:off x="464485" y="311159"/>
          <a:ext cx="1581726" cy="106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5" name="Documento" r:id="rId7" imgW="5397500" imgH="3619500" progId="Word.Document.12">
                  <p:embed/>
                </p:oleObj>
              </mc:Choice>
              <mc:Fallback>
                <p:oleObj name="Documento" r:id="rId7" imgW="5397500" imgH="3619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485" y="311159"/>
                        <a:ext cx="1581726" cy="106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5032633"/>
              </p:ext>
            </p:extLst>
          </p:nvPr>
        </p:nvGraphicFramePr>
        <p:xfrm>
          <a:off x="464484" y="1343929"/>
          <a:ext cx="1581728" cy="320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6" name="Documento" r:id="rId10" imgW="5499100" imgH="990600" progId="Word.Document.12">
                  <p:embed/>
                </p:oleObj>
              </mc:Choice>
              <mc:Fallback>
                <p:oleObj name="Documento" r:id="rId10" imgW="5499100" imgH="990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4484" y="1343929"/>
                        <a:ext cx="1581728" cy="320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818062" y="2324563"/>
            <a:ext cx="8037015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APPRAISAL FROM POLICY-MAKERS     -      ASSESSMENT FROM RESEARCH</a:t>
            </a:r>
          </a:p>
          <a:p>
            <a:pPr algn="ctr"/>
            <a:endParaRPr lang="es-ES" b="1" dirty="0"/>
          </a:p>
          <a:p>
            <a:pPr algn="ctr"/>
            <a:r>
              <a:rPr lang="es-ES" b="1" dirty="0" err="1" smtClean="0"/>
              <a:t>Practice</a:t>
            </a:r>
            <a:r>
              <a:rPr lang="es-ES" b="1" dirty="0" smtClean="0"/>
              <a:t> </a:t>
            </a:r>
            <a:r>
              <a:rPr lang="es-ES" b="1" dirty="0" err="1" smtClean="0"/>
              <a:t>from</a:t>
            </a:r>
            <a:r>
              <a:rPr lang="es-ES" b="1" dirty="0" smtClean="0"/>
              <a:t> </a:t>
            </a:r>
            <a:r>
              <a:rPr lang="es-ES" b="1" dirty="0" err="1" smtClean="0"/>
              <a:t>assessment</a:t>
            </a:r>
            <a:r>
              <a:rPr lang="es-ES" b="1" dirty="0" smtClean="0"/>
              <a:t> </a:t>
            </a:r>
            <a:r>
              <a:rPr lang="es-ES" b="1" dirty="0" err="1" smtClean="0"/>
              <a:t>to</a:t>
            </a:r>
            <a:r>
              <a:rPr lang="es-ES" b="1" dirty="0" smtClean="0"/>
              <a:t> </a:t>
            </a:r>
            <a:r>
              <a:rPr lang="es-ES" b="1" dirty="0" err="1" smtClean="0"/>
              <a:t>appraisal</a:t>
            </a:r>
            <a:r>
              <a:rPr lang="es-ES" b="1" dirty="0" smtClean="0"/>
              <a:t> </a:t>
            </a:r>
            <a:r>
              <a:rPr lang="es-ES" b="1" dirty="0" err="1" smtClean="0"/>
              <a:t>varies</a:t>
            </a:r>
            <a:r>
              <a:rPr lang="es-ES" b="1" dirty="0" smtClean="0"/>
              <a:t> </a:t>
            </a:r>
            <a:r>
              <a:rPr lang="es-ES" b="1" dirty="0" err="1" smtClean="0"/>
              <a:t>considerably</a:t>
            </a:r>
            <a:r>
              <a:rPr lang="es-ES" b="1" dirty="0" smtClean="0"/>
              <a:t> </a:t>
            </a:r>
            <a:r>
              <a:rPr lang="es-ES" b="1" dirty="0" err="1" smtClean="0"/>
              <a:t>across</a:t>
            </a:r>
            <a:r>
              <a:rPr lang="es-ES" b="1" dirty="0" smtClean="0"/>
              <a:t> </a:t>
            </a:r>
            <a:r>
              <a:rPr lang="es-ES" b="1" dirty="0" err="1" smtClean="0"/>
              <a:t>national</a:t>
            </a:r>
            <a:r>
              <a:rPr lang="es-ES" b="1" dirty="0" smtClean="0"/>
              <a:t> </a:t>
            </a:r>
            <a:r>
              <a:rPr lang="es-ES" b="1" dirty="0" err="1" smtClean="0"/>
              <a:t>settings</a:t>
            </a:r>
            <a:r>
              <a:rPr lang="es-ES" b="1" dirty="0" smtClean="0"/>
              <a:t>, </a:t>
            </a:r>
            <a:r>
              <a:rPr lang="es-ES" b="1" dirty="0" err="1" smtClean="0"/>
              <a:t>therefore</a:t>
            </a:r>
            <a:r>
              <a:rPr lang="es-ES" b="1" dirty="0" smtClean="0"/>
              <a:t> </a:t>
            </a:r>
            <a:r>
              <a:rPr lang="es-ES" b="1" dirty="0" err="1" smtClean="0"/>
              <a:t>it</a:t>
            </a:r>
            <a:r>
              <a:rPr lang="es-ES" b="1" dirty="0" smtClean="0"/>
              <a:t> </a:t>
            </a:r>
            <a:r>
              <a:rPr lang="es-ES" b="1" dirty="0" err="1" smtClean="0"/>
              <a:t>is</a:t>
            </a:r>
            <a:r>
              <a:rPr lang="es-ES" b="1" dirty="0" smtClean="0"/>
              <a:t> </a:t>
            </a:r>
            <a:r>
              <a:rPr lang="es-ES" b="1" dirty="0" err="1" smtClean="0"/>
              <a:t>extremely</a:t>
            </a:r>
            <a:r>
              <a:rPr lang="es-ES" b="1" dirty="0" smtClean="0"/>
              <a:t> </a:t>
            </a:r>
            <a:r>
              <a:rPr lang="es-ES" b="1" dirty="0" err="1" smtClean="0"/>
              <a:t>important</a:t>
            </a:r>
            <a:r>
              <a:rPr lang="es-ES" b="1" dirty="0" smtClean="0"/>
              <a:t> </a:t>
            </a:r>
            <a:r>
              <a:rPr lang="es-ES" b="1" dirty="0" err="1" smtClean="0"/>
              <a:t>to</a:t>
            </a:r>
            <a:r>
              <a:rPr lang="es-ES" b="1" dirty="0" smtClean="0"/>
              <a:t> </a:t>
            </a:r>
            <a:r>
              <a:rPr lang="es-ES" b="1" dirty="0" err="1" smtClean="0"/>
              <a:t>have</a:t>
            </a:r>
            <a:r>
              <a:rPr lang="es-ES" b="1" dirty="0" smtClean="0"/>
              <a:t> a </a:t>
            </a:r>
            <a:r>
              <a:rPr lang="es-ES" b="1" dirty="0" err="1" smtClean="0"/>
              <a:t>clear</a:t>
            </a:r>
            <a:r>
              <a:rPr lang="es-ES" b="1" dirty="0" smtClean="0"/>
              <a:t> </a:t>
            </a:r>
            <a:r>
              <a:rPr lang="es-ES" b="1" dirty="0" err="1" smtClean="0"/>
              <a:t>understanding</a:t>
            </a:r>
            <a:r>
              <a:rPr lang="es-ES" b="1" dirty="0" smtClean="0"/>
              <a:t> of </a:t>
            </a:r>
            <a:r>
              <a:rPr lang="es-ES" b="1" dirty="0" err="1" smtClean="0"/>
              <a:t>the</a:t>
            </a:r>
            <a:r>
              <a:rPr lang="es-ES" b="1" dirty="0" smtClean="0"/>
              <a:t> formal status of HTA </a:t>
            </a:r>
            <a:r>
              <a:rPr lang="es-ES" b="1" dirty="0" err="1" smtClean="0"/>
              <a:t>reports</a:t>
            </a:r>
            <a:r>
              <a:rPr lang="es-ES" b="1" dirty="0" smtClean="0"/>
              <a:t> in a </a:t>
            </a:r>
            <a:r>
              <a:rPr lang="es-ES" b="1" dirty="0" err="1" smtClean="0"/>
              <a:t>specific</a:t>
            </a:r>
            <a:r>
              <a:rPr lang="es-ES" b="1" dirty="0" smtClean="0"/>
              <a:t> </a:t>
            </a:r>
            <a:r>
              <a:rPr lang="es-ES" b="1" dirty="0" err="1" smtClean="0"/>
              <a:t>context</a:t>
            </a:r>
            <a:r>
              <a:rPr lang="es-ES" b="1" dirty="0" smtClean="0"/>
              <a:t>.</a:t>
            </a:r>
          </a:p>
          <a:p>
            <a:pPr algn="ctr"/>
            <a:endParaRPr lang="es-ES" b="1" dirty="0"/>
          </a:p>
          <a:p>
            <a:pPr algn="ctr"/>
            <a:r>
              <a:rPr lang="es-ES" b="1" dirty="0" err="1" smtClean="0"/>
              <a:t>Therefore</a:t>
            </a:r>
            <a:r>
              <a:rPr lang="es-ES" b="1" dirty="0" smtClean="0"/>
              <a:t> </a:t>
            </a:r>
            <a:r>
              <a:rPr lang="es-ES" b="1" dirty="0" err="1" smtClean="0"/>
              <a:t>development</a:t>
            </a:r>
            <a:r>
              <a:rPr lang="es-ES" b="1" dirty="0" smtClean="0"/>
              <a:t> of a </a:t>
            </a:r>
            <a:r>
              <a:rPr lang="es-ES" b="1" dirty="0" err="1" smtClean="0"/>
              <a:t>model</a:t>
            </a:r>
            <a:r>
              <a:rPr lang="es-ES" b="1" dirty="0" smtClean="0"/>
              <a:t> </a:t>
            </a:r>
            <a:r>
              <a:rPr lang="es-ES" b="1" dirty="0" err="1" smtClean="0"/>
              <a:t>for</a:t>
            </a:r>
            <a:r>
              <a:rPr lang="es-ES" b="1" dirty="0" smtClean="0"/>
              <a:t> </a:t>
            </a:r>
            <a:r>
              <a:rPr lang="es-ES" b="1" dirty="0" err="1" smtClean="0"/>
              <a:t>common</a:t>
            </a:r>
            <a:r>
              <a:rPr lang="es-ES" b="1" dirty="0" smtClean="0"/>
              <a:t> </a:t>
            </a:r>
            <a:r>
              <a:rPr lang="es-ES" b="1" dirty="0" err="1" smtClean="0"/>
              <a:t>core</a:t>
            </a:r>
            <a:r>
              <a:rPr lang="es-ES" b="1" dirty="0" smtClean="0"/>
              <a:t> </a:t>
            </a:r>
            <a:r>
              <a:rPr lang="es-ES" b="1" dirty="0" err="1" smtClean="0"/>
              <a:t>information</a:t>
            </a:r>
            <a:r>
              <a:rPr lang="es-ES" b="1" dirty="0" smtClean="0"/>
              <a:t>, </a:t>
            </a:r>
            <a:r>
              <a:rPr lang="es-ES" b="1" dirty="0" err="1" smtClean="0"/>
              <a:t>an</a:t>
            </a:r>
            <a:r>
              <a:rPr lang="es-ES" b="1" dirty="0" smtClean="0"/>
              <a:t> </a:t>
            </a:r>
            <a:r>
              <a:rPr lang="es-ES" b="1" dirty="0" err="1" smtClean="0"/>
              <a:t>adaptation</a:t>
            </a:r>
            <a:r>
              <a:rPr lang="es-ES" b="1" dirty="0" smtClean="0"/>
              <a:t> </a:t>
            </a:r>
            <a:r>
              <a:rPr lang="es-ES" b="1" dirty="0" err="1" smtClean="0"/>
              <a:t>tool</a:t>
            </a:r>
            <a:r>
              <a:rPr lang="es-ES" b="1" dirty="0" smtClean="0"/>
              <a:t> kit and a </a:t>
            </a:r>
            <a:r>
              <a:rPr lang="es-ES" b="1" dirty="0" err="1" smtClean="0"/>
              <a:t>system</a:t>
            </a:r>
            <a:r>
              <a:rPr lang="es-ES" b="1" dirty="0" smtClean="0"/>
              <a:t> </a:t>
            </a:r>
            <a:r>
              <a:rPr lang="es-ES" b="1" dirty="0" err="1" smtClean="0"/>
              <a:t>for</a:t>
            </a:r>
            <a:r>
              <a:rPr lang="es-ES" b="1" dirty="0" smtClean="0"/>
              <a:t> </a:t>
            </a:r>
            <a:r>
              <a:rPr lang="es-ES" b="1" dirty="0" err="1" smtClean="0"/>
              <a:t>monitoring</a:t>
            </a:r>
            <a:r>
              <a:rPr lang="es-ES" b="1" dirty="0" smtClean="0"/>
              <a:t> </a:t>
            </a:r>
            <a:r>
              <a:rPr lang="es-ES" b="1" dirty="0" err="1" smtClean="0"/>
              <a:t>the</a:t>
            </a:r>
            <a:r>
              <a:rPr lang="es-ES" b="1" dirty="0" smtClean="0"/>
              <a:t> </a:t>
            </a:r>
            <a:r>
              <a:rPr lang="es-ES" b="1" dirty="0" err="1" smtClean="0"/>
              <a:t>diffusion</a:t>
            </a:r>
            <a:r>
              <a:rPr lang="es-ES" b="1" dirty="0" smtClean="0"/>
              <a:t> of new </a:t>
            </a:r>
            <a:r>
              <a:rPr lang="es-ES" b="1" dirty="0" err="1" smtClean="0"/>
              <a:t>health</a:t>
            </a:r>
            <a:r>
              <a:rPr lang="es-ES" b="1" dirty="0" smtClean="0"/>
              <a:t> </a:t>
            </a:r>
            <a:r>
              <a:rPr lang="es-ES" b="1" dirty="0" err="1" smtClean="0"/>
              <a:t>technologies</a:t>
            </a:r>
            <a:r>
              <a:rPr lang="es-ES" b="1" dirty="0" smtClean="0"/>
              <a:t>.</a:t>
            </a:r>
          </a:p>
          <a:p>
            <a:pPr algn="ctr"/>
            <a:endParaRPr lang="es-ES" b="1" dirty="0"/>
          </a:p>
          <a:p>
            <a:pPr algn="ctr"/>
            <a:r>
              <a:rPr lang="es-ES" b="1" dirty="0" smtClean="0"/>
              <a:t>HTA </a:t>
            </a:r>
            <a:r>
              <a:rPr lang="es-ES" b="1" dirty="0" err="1" smtClean="0"/>
              <a:t>is</a:t>
            </a:r>
            <a:r>
              <a:rPr lang="es-ES" b="1" dirty="0" smtClean="0"/>
              <a:t> </a:t>
            </a:r>
            <a:r>
              <a:rPr lang="es-ES" b="1" dirty="0" err="1" smtClean="0"/>
              <a:t>policy</a:t>
            </a:r>
            <a:r>
              <a:rPr lang="es-ES" b="1" dirty="0" smtClean="0"/>
              <a:t> </a:t>
            </a:r>
            <a:r>
              <a:rPr lang="es-ES" b="1" dirty="0" err="1" smtClean="0"/>
              <a:t>driven</a:t>
            </a:r>
            <a:r>
              <a:rPr lang="es-ES" b="1" dirty="0" smtClean="0"/>
              <a:t>, </a:t>
            </a:r>
            <a:r>
              <a:rPr lang="es-ES" b="1" dirty="0" err="1" smtClean="0"/>
              <a:t>therefore</a:t>
            </a:r>
            <a:r>
              <a:rPr lang="es-ES" b="1" dirty="0" smtClean="0"/>
              <a:t> </a:t>
            </a:r>
            <a:r>
              <a:rPr lang="es-ES" b="1" dirty="0" err="1" smtClean="0"/>
              <a:t>selection</a:t>
            </a:r>
            <a:r>
              <a:rPr lang="es-ES" b="1" dirty="0" smtClean="0"/>
              <a:t> of </a:t>
            </a:r>
            <a:r>
              <a:rPr lang="es-ES" b="1" dirty="0" err="1" smtClean="0"/>
              <a:t>topics</a:t>
            </a:r>
            <a:r>
              <a:rPr lang="es-ES" b="1" dirty="0" smtClean="0"/>
              <a:t> </a:t>
            </a:r>
            <a:r>
              <a:rPr lang="es-ES" b="1" dirty="0" err="1" smtClean="0"/>
              <a:t>that</a:t>
            </a:r>
            <a:r>
              <a:rPr lang="es-ES" b="1" dirty="0" smtClean="0"/>
              <a:t> are </a:t>
            </a:r>
            <a:r>
              <a:rPr lang="es-ES" b="1" dirty="0" err="1" smtClean="0"/>
              <a:t>relevant</a:t>
            </a:r>
            <a:r>
              <a:rPr lang="es-ES" b="1" dirty="0" smtClean="0"/>
              <a:t> </a:t>
            </a:r>
            <a:r>
              <a:rPr lang="es-ES" b="1" dirty="0" err="1" smtClean="0"/>
              <a:t>for</a:t>
            </a:r>
            <a:r>
              <a:rPr lang="es-ES" b="1" dirty="0" smtClean="0"/>
              <a:t> </a:t>
            </a:r>
            <a:r>
              <a:rPr lang="es-ES" b="1" dirty="0" err="1" smtClean="0"/>
              <a:t>the</a:t>
            </a:r>
            <a:r>
              <a:rPr lang="es-ES" b="1" dirty="0" smtClean="0"/>
              <a:t> </a:t>
            </a:r>
            <a:r>
              <a:rPr lang="es-ES" b="1" dirty="0" err="1" smtClean="0"/>
              <a:t>targeted</a:t>
            </a:r>
            <a:r>
              <a:rPr lang="es-ES" b="1" dirty="0" smtClean="0"/>
              <a:t> </a:t>
            </a:r>
            <a:r>
              <a:rPr lang="es-ES" b="1" dirty="0" err="1" smtClean="0"/>
              <a:t>poliy-makers</a:t>
            </a:r>
            <a:r>
              <a:rPr lang="es-ES" b="1" dirty="0" smtClean="0"/>
              <a:t>. </a:t>
            </a:r>
            <a:r>
              <a:rPr lang="es-ES" b="1" dirty="0" err="1" smtClean="0"/>
              <a:t>Selectec</a:t>
            </a:r>
            <a:r>
              <a:rPr lang="es-ES" b="1" dirty="0" smtClean="0"/>
              <a:t> </a:t>
            </a:r>
            <a:r>
              <a:rPr lang="es-ES" b="1" dirty="0" err="1" smtClean="0"/>
              <a:t>topics</a:t>
            </a:r>
            <a:r>
              <a:rPr lang="es-ES" b="1" dirty="0" smtClean="0"/>
              <a:t> </a:t>
            </a:r>
            <a:r>
              <a:rPr lang="es-ES" b="1" dirty="0" err="1" smtClean="0"/>
              <a:t>should</a:t>
            </a:r>
            <a:r>
              <a:rPr lang="es-ES" b="1" dirty="0" smtClean="0"/>
              <a:t> be </a:t>
            </a:r>
            <a:r>
              <a:rPr lang="es-ES" b="1" dirty="0" err="1" smtClean="0"/>
              <a:t>transformed</a:t>
            </a:r>
            <a:r>
              <a:rPr lang="es-ES" b="1" dirty="0" smtClean="0"/>
              <a:t> </a:t>
            </a:r>
            <a:r>
              <a:rPr lang="es-ES" b="1" dirty="0" err="1" smtClean="0"/>
              <a:t>into</a:t>
            </a:r>
            <a:r>
              <a:rPr lang="es-ES" b="1" dirty="0" smtClean="0"/>
              <a:t> </a:t>
            </a:r>
            <a:r>
              <a:rPr lang="es-ES" b="1" dirty="0" err="1" smtClean="0"/>
              <a:t>clearly</a:t>
            </a:r>
            <a:r>
              <a:rPr lang="es-ES" b="1" dirty="0" smtClean="0"/>
              <a:t> </a:t>
            </a:r>
            <a:r>
              <a:rPr lang="es-ES" b="1" dirty="0" err="1" smtClean="0"/>
              <a:t>defined</a:t>
            </a:r>
            <a:r>
              <a:rPr lang="es-ES" b="1" dirty="0" smtClean="0"/>
              <a:t>  </a:t>
            </a:r>
            <a:r>
              <a:rPr lang="es-ES" b="1" dirty="0" err="1" smtClean="0"/>
              <a:t>policy</a:t>
            </a:r>
            <a:r>
              <a:rPr lang="es-ES" b="1" dirty="0" smtClean="0"/>
              <a:t> </a:t>
            </a:r>
            <a:r>
              <a:rPr lang="es-ES" b="1" dirty="0" err="1" smtClean="0"/>
              <a:t>questions</a:t>
            </a:r>
            <a:r>
              <a:rPr lang="es-ES" b="1" dirty="0" smtClean="0"/>
              <a:t> of </a:t>
            </a:r>
            <a:r>
              <a:rPr lang="es-ES" b="1" dirty="0" err="1" smtClean="0"/>
              <a:t>direct</a:t>
            </a:r>
            <a:r>
              <a:rPr lang="es-ES" b="1" dirty="0" smtClean="0"/>
              <a:t> </a:t>
            </a:r>
            <a:r>
              <a:rPr lang="es-ES" b="1" dirty="0" err="1" smtClean="0"/>
              <a:t>significance</a:t>
            </a:r>
            <a:r>
              <a:rPr lang="es-ES" b="1" dirty="0" smtClean="0"/>
              <a:t> </a:t>
            </a:r>
            <a:r>
              <a:rPr lang="es-ES" b="1" dirty="0" err="1" smtClean="0"/>
              <a:t>to</a:t>
            </a:r>
            <a:r>
              <a:rPr lang="es-ES" b="1" dirty="0" smtClean="0"/>
              <a:t> </a:t>
            </a:r>
            <a:r>
              <a:rPr lang="es-ES" b="1" dirty="0" err="1" smtClean="0"/>
              <a:t>policy-makers</a:t>
            </a:r>
            <a:r>
              <a:rPr lang="es-ES" b="1" dirty="0" smtClean="0"/>
              <a:t>.</a:t>
            </a:r>
          </a:p>
          <a:p>
            <a:pPr algn="ctr"/>
            <a:endParaRPr lang="es-ES" b="1" dirty="0"/>
          </a:p>
          <a:p>
            <a:pPr algn="ctr"/>
            <a:endParaRPr lang="es-ES" b="1" dirty="0" smtClean="0"/>
          </a:p>
          <a:p>
            <a:pPr algn="ctr"/>
            <a:endParaRPr lang="es-ES" b="1" dirty="0"/>
          </a:p>
          <a:p>
            <a:pPr algn="ctr"/>
            <a:endParaRPr lang="es-ES" dirty="0" smtClean="0"/>
          </a:p>
          <a:p>
            <a:pPr algn="ctr"/>
            <a:endParaRPr lang="es-ES" b="1" dirty="0"/>
          </a:p>
          <a:p>
            <a:pPr algn="ctr"/>
            <a:endParaRPr lang="es-ES" b="1" dirty="0" smtClean="0"/>
          </a:p>
          <a:p>
            <a:pPr algn="ctr"/>
            <a:endParaRPr lang="es-ES" b="1" dirty="0" smtClean="0"/>
          </a:p>
        </p:txBody>
      </p:sp>
    </p:spTree>
    <p:extLst>
      <p:ext uri="{BB962C8B-B14F-4D97-AF65-F5344CB8AC3E}">
        <p14:creationId xmlns:p14="http://schemas.microsoft.com/office/powerpoint/2010/main" val="1562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10055</TotalTime>
  <Words>770</Words>
  <Application>Microsoft Macintosh PowerPoint</Application>
  <PresentationFormat>Presentación en pantalla (4:3)</PresentationFormat>
  <Paragraphs>152</Paragraphs>
  <Slides>16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8" baseType="lpstr">
      <vt:lpstr>Tema de Office</vt:lpstr>
      <vt:lpstr>Documento</vt:lpstr>
      <vt:lpstr>HEALTH TECNOLOGY ASSESSMENT and Health Policy-Making in Europe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SWISSpsy INTERNATIONAL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TECNOLOGY ASSESSMENTS</dc:title>
  <dc:creator>André Bolliger Horisberger</dc:creator>
  <cp:lastModifiedBy>André Bolliger Horisberger</cp:lastModifiedBy>
  <cp:revision>55</cp:revision>
  <dcterms:created xsi:type="dcterms:W3CDTF">2011-10-28T07:57:13Z</dcterms:created>
  <dcterms:modified xsi:type="dcterms:W3CDTF">2011-11-11T20:08:43Z</dcterms:modified>
</cp:coreProperties>
</file>